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olors1.xml" ContentType="application/vnd.ms-office.chartcolorstyl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sldIdLst>
    <p:sldId id="256" r:id="rId2"/>
    <p:sldId id="294" r:id="rId3"/>
    <p:sldId id="299" r:id="rId4"/>
    <p:sldId id="282" r:id="rId5"/>
    <p:sldId id="300" r:id="rId6"/>
    <p:sldId id="303" r:id="rId7"/>
    <p:sldId id="297" r:id="rId8"/>
    <p:sldId id="296" r:id="rId9"/>
    <p:sldId id="306" r:id="rId10"/>
    <p:sldId id="307" r:id="rId11"/>
    <p:sldId id="275" r:id="rId12"/>
    <p:sldId id="292" r:id="rId13"/>
    <p:sldId id="295" r:id="rId14"/>
    <p:sldId id="281" r:id="rId15"/>
    <p:sldId id="298" r:id="rId16"/>
    <p:sldId id="301" r:id="rId1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40" userDrawn="1">
          <p15:clr>
            <a:srgbClr val="A4A3A4"/>
          </p15:clr>
        </p15:guide>
        <p15:guide id="2" pos="50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69DBB"/>
    <a:srgbClr val="00659E"/>
    <a:srgbClr val="BC4F07"/>
    <a:srgbClr val="709302"/>
    <a:srgbClr val="92D050"/>
    <a:srgbClr val="DAEB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43" autoAdjust="0"/>
    <p:restoredTop sz="95833" autoAdjust="0"/>
  </p:normalViewPr>
  <p:slideViewPr>
    <p:cSldViewPr>
      <p:cViewPr>
        <p:scale>
          <a:sx n="90" d="100"/>
          <a:sy n="90" d="100"/>
        </p:scale>
        <p:origin x="-396" y="1218"/>
      </p:cViewPr>
      <p:guideLst>
        <p:guide orient="horz" pos="2640"/>
        <p:guide pos="50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30" d="100"/>
          <a:sy n="130" d="100"/>
        </p:scale>
        <p:origin x="2320" y="-44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Column1</c:v>
                </c:pt>
              </c:strCache>
            </c:strRef>
          </c:tx>
          <c:spPr>
            <a:ln w="38100">
              <a:solidFill>
                <a:schemeClr val="bg1"/>
              </a:solidFill>
            </a:ln>
          </c:spPr>
          <c:dPt>
            <c:idx val="0"/>
            <c:spPr>
              <a:solidFill>
                <a:schemeClr val="accent1"/>
              </a:solidFill>
              <a:ln w="38100">
                <a:solidFill>
                  <a:schemeClr val="bg1"/>
                </a:solidFill>
              </a:ln>
              <a:effectLst/>
            </c:spPr>
            <c:extLst xmlns:c16r2="http://schemas.microsoft.com/office/drawing/2015/06/chart">
              <c:ext xmlns:c16="http://schemas.microsoft.com/office/drawing/2014/chart" uri="{C3380CC4-5D6E-409C-BE32-E72D297353CC}">
                <c16:uniqueId val="{00000001-CB5B-4468-82EA-1FEE9293B525}"/>
              </c:ext>
            </c:extLst>
          </c:dPt>
          <c:dPt>
            <c:idx val="1"/>
            <c:spPr>
              <a:solidFill>
                <a:schemeClr val="accent3"/>
              </a:solidFill>
              <a:ln w="38100">
                <a:solidFill>
                  <a:schemeClr val="bg1"/>
                </a:solidFill>
              </a:ln>
              <a:effectLst/>
            </c:spPr>
            <c:extLst xmlns:c16r2="http://schemas.microsoft.com/office/drawing/2015/06/chart">
              <c:ext xmlns:c16="http://schemas.microsoft.com/office/drawing/2014/chart" uri="{C3380CC4-5D6E-409C-BE32-E72D297353CC}">
                <c16:uniqueId val="{00000001-0289-4060-9C21-E45072058460}"/>
              </c:ext>
            </c:extLst>
          </c:dPt>
          <c:cat>
            <c:numRef>
              <c:f>Sheet1!$A$2:$A$3</c:f>
              <c:numCache>
                <c:formatCode>General</c:formatCode>
                <c:ptCount val="2"/>
              </c:numCache>
            </c:numRef>
          </c:cat>
          <c:val>
            <c:numRef>
              <c:f>Sheet1!$B$2:$B$3</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0-0289-4060-9C21-E45072058460}"/>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C1B8F-2EA4-4F27-8AF1-A8FD85B68AA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A603B72-0B91-4148-A570-185DDF0C3108}">
      <dgm:prSet phldrT="[Text]" custT="1"/>
      <dgm:spPr>
        <a:solidFill>
          <a:srgbClr val="00659E">
            <a:alpha val="30196"/>
          </a:srgbClr>
        </a:solidFill>
      </dgm:spPr>
      <dgm:t>
        <a:bodyPr lIns="0" rIns="0"/>
        <a:lstStyle/>
        <a:p>
          <a:r>
            <a:rPr lang="en-US" sz="2400" b="1" dirty="0"/>
            <a:t>Clients</a:t>
          </a:r>
        </a:p>
      </dgm:t>
    </dgm:pt>
    <dgm:pt modelId="{3950870C-6D8A-4378-8BAE-9AF88BB1C167}" type="parTrans" cxnId="{A53BEF27-5358-436F-BD36-887263DCDEE8}">
      <dgm:prSet/>
      <dgm:spPr/>
      <dgm:t>
        <a:bodyPr/>
        <a:lstStyle/>
        <a:p>
          <a:endParaRPr lang="en-US"/>
        </a:p>
      </dgm:t>
    </dgm:pt>
    <dgm:pt modelId="{D40CA0E7-8EAA-4E76-904D-3D63A2588AF6}" type="sibTrans" cxnId="{A53BEF27-5358-436F-BD36-887263DCDEE8}">
      <dgm:prSet/>
      <dgm:spPr/>
      <dgm:t>
        <a:bodyPr/>
        <a:lstStyle/>
        <a:p>
          <a:endParaRPr lang="en-US"/>
        </a:p>
      </dgm:t>
    </dgm:pt>
    <dgm:pt modelId="{F80B2E9A-9C58-4EA2-B246-4AD7CD4DC315}">
      <dgm:prSet phldrT="[Text]" custT="1"/>
      <dgm:spPr>
        <a:solidFill>
          <a:srgbClr val="00659E">
            <a:alpha val="30196"/>
          </a:srgbClr>
        </a:solidFill>
      </dgm:spPr>
      <dgm:t>
        <a:bodyPr lIns="0" rIns="0"/>
        <a:lstStyle/>
        <a:p>
          <a:r>
            <a:rPr lang="en-US" sz="2400" b="1" dirty="0"/>
            <a:t>Law Department</a:t>
          </a:r>
        </a:p>
      </dgm:t>
    </dgm:pt>
    <dgm:pt modelId="{982882EF-9409-4514-AB3A-65DEE4E5D443}" type="parTrans" cxnId="{CF5392BC-DAD3-416B-A1EC-2E422C07DC71}">
      <dgm:prSet/>
      <dgm:spPr/>
      <dgm:t>
        <a:bodyPr/>
        <a:lstStyle/>
        <a:p>
          <a:endParaRPr lang="en-US"/>
        </a:p>
      </dgm:t>
    </dgm:pt>
    <dgm:pt modelId="{AB95C676-4BEC-4717-8707-9A898A2F5ED3}" type="sibTrans" cxnId="{CF5392BC-DAD3-416B-A1EC-2E422C07DC71}">
      <dgm:prSet/>
      <dgm:spPr/>
      <dgm:t>
        <a:bodyPr/>
        <a:lstStyle/>
        <a:p>
          <a:endParaRPr lang="en-US"/>
        </a:p>
      </dgm:t>
    </dgm:pt>
    <dgm:pt modelId="{BE81FC9F-FBA0-466D-9E57-F54C58CBDF65}">
      <dgm:prSet phldrT="[Text]" custT="1"/>
      <dgm:spPr>
        <a:solidFill>
          <a:srgbClr val="00659E">
            <a:alpha val="30196"/>
          </a:srgbClr>
        </a:solidFill>
      </dgm:spPr>
      <dgm:t>
        <a:bodyPr lIns="0" rIns="0"/>
        <a:lstStyle/>
        <a:p>
          <a:endParaRPr lang="en-US" sz="2400" b="1" dirty="0"/>
        </a:p>
        <a:p>
          <a:r>
            <a:rPr lang="en-US" sz="2400" b="1" dirty="0"/>
            <a:t>Law Firms </a:t>
          </a:r>
          <a:r>
            <a:rPr lang="en-US" sz="2200" b="1" dirty="0"/>
            <a:t>and other External Service Providers</a:t>
          </a:r>
        </a:p>
      </dgm:t>
    </dgm:pt>
    <dgm:pt modelId="{2B29A3A7-DBA0-484C-867A-CED876DB5A47}" type="parTrans" cxnId="{6DF9D3CC-1889-426B-B8DB-F8CB7BFFCAE3}">
      <dgm:prSet/>
      <dgm:spPr/>
      <dgm:t>
        <a:bodyPr/>
        <a:lstStyle/>
        <a:p>
          <a:endParaRPr lang="en-US"/>
        </a:p>
      </dgm:t>
    </dgm:pt>
    <dgm:pt modelId="{E64CFDF6-D961-41F6-81DB-3A4D242C2CB7}" type="sibTrans" cxnId="{6DF9D3CC-1889-426B-B8DB-F8CB7BFFCAE3}">
      <dgm:prSet/>
      <dgm:spPr/>
      <dgm:t>
        <a:bodyPr/>
        <a:lstStyle/>
        <a:p>
          <a:endParaRPr lang="en-US"/>
        </a:p>
      </dgm:t>
    </dgm:pt>
    <dgm:pt modelId="{DB0F252F-7AE4-419E-B57E-4D3E48A8CE21}" type="pres">
      <dgm:prSet presAssocID="{4ECC1B8F-2EA4-4F27-8AF1-A8FD85B68AA0}" presName="Name0" presStyleCnt="0">
        <dgm:presLayoutVars>
          <dgm:dir/>
          <dgm:resizeHandles val="exact"/>
        </dgm:presLayoutVars>
      </dgm:prSet>
      <dgm:spPr/>
      <dgm:t>
        <a:bodyPr/>
        <a:lstStyle/>
        <a:p>
          <a:endParaRPr lang="en-US"/>
        </a:p>
      </dgm:t>
    </dgm:pt>
    <dgm:pt modelId="{CAEE554F-14BE-4AD6-8275-FECFC1F3E6E3}" type="pres">
      <dgm:prSet presAssocID="{6A603B72-0B91-4148-A570-185DDF0C3108}" presName="Name5" presStyleLbl="vennNode1" presStyleIdx="0" presStyleCnt="3" custScaleX="110187" custScaleY="110187" custLinFactNeighborX="-70669" custLinFactNeighborY="168">
        <dgm:presLayoutVars>
          <dgm:bulletEnabled val="1"/>
        </dgm:presLayoutVars>
      </dgm:prSet>
      <dgm:spPr/>
      <dgm:t>
        <a:bodyPr/>
        <a:lstStyle/>
        <a:p>
          <a:endParaRPr lang="en-US"/>
        </a:p>
      </dgm:t>
    </dgm:pt>
    <dgm:pt modelId="{8CC74E51-77CC-490A-AA78-BF80854E5E8A}" type="pres">
      <dgm:prSet presAssocID="{D40CA0E7-8EAA-4E76-904D-3D63A2588AF6}" presName="space" presStyleCnt="0"/>
      <dgm:spPr/>
    </dgm:pt>
    <dgm:pt modelId="{85443C95-9BCC-4555-A3FE-16EA63730A21}" type="pres">
      <dgm:prSet presAssocID="{F80B2E9A-9C58-4EA2-B246-4AD7CD4DC315}" presName="Name5" presStyleLbl="vennNode1" presStyleIdx="1" presStyleCnt="3" custScaleX="110523" custScaleY="110355" custLinFactNeighborY="23868">
        <dgm:presLayoutVars>
          <dgm:bulletEnabled val="1"/>
        </dgm:presLayoutVars>
      </dgm:prSet>
      <dgm:spPr/>
      <dgm:t>
        <a:bodyPr/>
        <a:lstStyle/>
        <a:p>
          <a:endParaRPr lang="en-US"/>
        </a:p>
      </dgm:t>
    </dgm:pt>
    <dgm:pt modelId="{7950E4ED-B600-4BA2-B1CF-85654F403AF8}" type="pres">
      <dgm:prSet presAssocID="{AB95C676-4BEC-4717-8707-9A898A2F5ED3}" presName="space" presStyleCnt="0"/>
      <dgm:spPr/>
    </dgm:pt>
    <dgm:pt modelId="{104ECF3B-17EA-41F4-B8D4-405DA562D664}" type="pres">
      <dgm:prSet presAssocID="{BE81FC9F-FBA0-466D-9E57-F54C58CBDF65}" presName="Name5" presStyleLbl="vennNode1" presStyleIdx="2" presStyleCnt="3" custScaleX="110523" custScaleY="110523" custLinFactNeighborX="70670">
        <dgm:presLayoutVars>
          <dgm:bulletEnabled val="1"/>
        </dgm:presLayoutVars>
      </dgm:prSet>
      <dgm:spPr/>
      <dgm:t>
        <a:bodyPr/>
        <a:lstStyle/>
        <a:p>
          <a:endParaRPr lang="en-US"/>
        </a:p>
      </dgm:t>
    </dgm:pt>
  </dgm:ptLst>
  <dgm:cxnLst>
    <dgm:cxn modelId="{AD3D6364-FFB6-1F44-82DE-83EEB6190069}" type="presOf" srcId="{6A603B72-0B91-4148-A570-185DDF0C3108}" destId="{CAEE554F-14BE-4AD6-8275-FECFC1F3E6E3}" srcOrd="0" destOrd="0" presId="urn:microsoft.com/office/officeart/2005/8/layout/venn3"/>
    <dgm:cxn modelId="{76DD55D8-5BAF-1B4B-BF2B-A6E784582552}" type="presOf" srcId="{4ECC1B8F-2EA4-4F27-8AF1-A8FD85B68AA0}" destId="{DB0F252F-7AE4-419E-B57E-4D3E48A8CE21}" srcOrd="0" destOrd="0" presId="urn:microsoft.com/office/officeart/2005/8/layout/venn3"/>
    <dgm:cxn modelId="{A53BEF27-5358-436F-BD36-887263DCDEE8}" srcId="{4ECC1B8F-2EA4-4F27-8AF1-A8FD85B68AA0}" destId="{6A603B72-0B91-4148-A570-185DDF0C3108}" srcOrd="0" destOrd="0" parTransId="{3950870C-6D8A-4378-8BAE-9AF88BB1C167}" sibTransId="{D40CA0E7-8EAA-4E76-904D-3D63A2588AF6}"/>
    <dgm:cxn modelId="{CF5392BC-DAD3-416B-A1EC-2E422C07DC71}" srcId="{4ECC1B8F-2EA4-4F27-8AF1-A8FD85B68AA0}" destId="{F80B2E9A-9C58-4EA2-B246-4AD7CD4DC315}" srcOrd="1" destOrd="0" parTransId="{982882EF-9409-4514-AB3A-65DEE4E5D443}" sibTransId="{AB95C676-4BEC-4717-8707-9A898A2F5ED3}"/>
    <dgm:cxn modelId="{FFBAF891-8458-044D-895A-285F4161528B}" type="presOf" srcId="{BE81FC9F-FBA0-466D-9E57-F54C58CBDF65}" destId="{104ECF3B-17EA-41F4-B8D4-405DA562D664}" srcOrd="0" destOrd="0" presId="urn:microsoft.com/office/officeart/2005/8/layout/venn3"/>
    <dgm:cxn modelId="{6DF9D3CC-1889-426B-B8DB-F8CB7BFFCAE3}" srcId="{4ECC1B8F-2EA4-4F27-8AF1-A8FD85B68AA0}" destId="{BE81FC9F-FBA0-466D-9E57-F54C58CBDF65}" srcOrd="2" destOrd="0" parTransId="{2B29A3A7-DBA0-484C-867A-CED876DB5A47}" sibTransId="{E64CFDF6-D961-41F6-81DB-3A4D242C2CB7}"/>
    <dgm:cxn modelId="{F4649FAD-62BC-8F45-A0A5-68E56F95BD10}" type="presOf" srcId="{F80B2E9A-9C58-4EA2-B246-4AD7CD4DC315}" destId="{85443C95-9BCC-4555-A3FE-16EA63730A21}" srcOrd="0" destOrd="0" presId="urn:microsoft.com/office/officeart/2005/8/layout/venn3"/>
    <dgm:cxn modelId="{EEBDDDF2-4894-D141-B890-C4EA9B74A468}" type="presParOf" srcId="{DB0F252F-7AE4-419E-B57E-4D3E48A8CE21}" destId="{CAEE554F-14BE-4AD6-8275-FECFC1F3E6E3}" srcOrd="0" destOrd="0" presId="urn:microsoft.com/office/officeart/2005/8/layout/venn3"/>
    <dgm:cxn modelId="{42EBA645-8903-4D42-A397-F1D1B22A18FA}" type="presParOf" srcId="{DB0F252F-7AE4-419E-B57E-4D3E48A8CE21}" destId="{8CC74E51-77CC-490A-AA78-BF80854E5E8A}" srcOrd="1" destOrd="0" presId="urn:microsoft.com/office/officeart/2005/8/layout/venn3"/>
    <dgm:cxn modelId="{56337328-7898-1147-BE1B-3F05FFFF53D3}" type="presParOf" srcId="{DB0F252F-7AE4-419E-B57E-4D3E48A8CE21}" destId="{85443C95-9BCC-4555-A3FE-16EA63730A21}" srcOrd="2" destOrd="0" presId="urn:microsoft.com/office/officeart/2005/8/layout/venn3"/>
    <dgm:cxn modelId="{11462CFA-9B63-4445-8B16-B8707989DE12}" type="presParOf" srcId="{DB0F252F-7AE4-419E-B57E-4D3E48A8CE21}" destId="{7950E4ED-B600-4BA2-B1CF-85654F403AF8}" srcOrd="3" destOrd="0" presId="urn:microsoft.com/office/officeart/2005/8/layout/venn3"/>
    <dgm:cxn modelId="{1E1AAC23-B639-684E-A324-150A443F1747}" type="presParOf" srcId="{DB0F252F-7AE4-419E-B57E-4D3E48A8CE21}" destId="{104ECF3B-17EA-41F4-B8D4-405DA562D664}"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C1B8F-2EA4-4F27-8AF1-A8FD85B68AA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A603B72-0B91-4148-A570-185DDF0C3108}">
      <dgm:prSet phldrT="[Text]" custT="1"/>
      <dgm:spPr>
        <a:solidFill>
          <a:schemeClr val="bg1">
            <a:lumMod val="65000"/>
            <a:alpha val="30196"/>
          </a:schemeClr>
        </a:solidFill>
      </dgm:spPr>
      <dgm:t>
        <a:bodyPr lIns="0" rIns="0"/>
        <a:lstStyle/>
        <a:p>
          <a:r>
            <a:rPr lang="en-US" sz="2400" b="1" dirty="0"/>
            <a:t>Clients</a:t>
          </a:r>
        </a:p>
      </dgm:t>
    </dgm:pt>
    <dgm:pt modelId="{3950870C-6D8A-4378-8BAE-9AF88BB1C167}" type="parTrans" cxnId="{A53BEF27-5358-436F-BD36-887263DCDEE8}">
      <dgm:prSet/>
      <dgm:spPr/>
      <dgm:t>
        <a:bodyPr/>
        <a:lstStyle/>
        <a:p>
          <a:endParaRPr lang="en-US"/>
        </a:p>
      </dgm:t>
    </dgm:pt>
    <dgm:pt modelId="{D40CA0E7-8EAA-4E76-904D-3D63A2588AF6}" type="sibTrans" cxnId="{A53BEF27-5358-436F-BD36-887263DCDEE8}">
      <dgm:prSet/>
      <dgm:spPr/>
      <dgm:t>
        <a:bodyPr/>
        <a:lstStyle/>
        <a:p>
          <a:endParaRPr lang="en-US"/>
        </a:p>
      </dgm:t>
    </dgm:pt>
    <dgm:pt modelId="{F80B2E9A-9C58-4EA2-B246-4AD7CD4DC315}">
      <dgm:prSet phldrT="[Text]" custT="1"/>
      <dgm:spPr>
        <a:solidFill>
          <a:srgbClr val="00659E">
            <a:alpha val="30196"/>
          </a:srgbClr>
        </a:solidFill>
      </dgm:spPr>
      <dgm:t>
        <a:bodyPr lIns="0" rIns="0"/>
        <a:lstStyle/>
        <a:p>
          <a:r>
            <a:rPr lang="en-US" sz="2400" b="1" dirty="0"/>
            <a:t>Law Department</a:t>
          </a:r>
        </a:p>
      </dgm:t>
    </dgm:pt>
    <dgm:pt modelId="{982882EF-9409-4514-AB3A-65DEE4E5D443}" type="parTrans" cxnId="{CF5392BC-DAD3-416B-A1EC-2E422C07DC71}">
      <dgm:prSet/>
      <dgm:spPr/>
      <dgm:t>
        <a:bodyPr/>
        <a:lstStyle/>
        <a:p>
          <a:endParaRPr lang="en-US"/>
        </a:p>
      </dgm:t>
    </dgm:pt>
    <dgm:pt modelId="{AB95C676-4BEC-4717-8707-9A898A2F5ED3}" type="sibTrans" cxnId="{CF5392BC-DAD3-416B-A1EC-2E422C07DC71}">
      <dgm:prSet/>
      <dgm:spPr/>
      <dgm:t>
        <a:bodyPr/>
        <a:lstStyle/>
        <a:p>
          <a:endParaRPr lang="en-US"/>
        </a:p>
      </dgm:t>
    </dgm:pt>
    <dgm:pt modelId="{BE81FC9F-FBA0-466D-9E57-F54C58CBDF65}">
      <dgm:prSet phldrT="[Text]" custT="1"/>
      <dgm:spPr>
        <a:solidFill>
          <a:schemeClr val="bg1">
            <a:lumMod val="65000"/>
            <a:alpha val="30196"/>
          </a:schemeClr>
        </a:solidFill>
      </dgm:spPr>
      <dgm:t>
        <a:bodyPr lIns="0" rIns="0"/>
        <a:lstStyle/>
        <a:p>
          <a:endParaRPr lang="en-US" sz="2400" b="1" dirty="0"/>
        </a:p>
        <a:p>
          <a:r>
            <a:rPr lang="en-US" sz="2400" b="1" dirty="0"/>
            <a:t>Law Firms </a:t>
          </a:r>
          <a:r>
            <a:rPr lang="en-US" sz="2200" b="1" dirty="0"/>
            <a:t>and other External Service Providers</a:t>
          </a:r>
        </a:p>
      </dgm:t>
    </dgm:pt>
    <dgm:pt modelId="{2B29A3A7-DBA0-484C-867A-CED876DB5A47}" type="parTrans" cxnId="{6DF9D3CC-1889-426B-B8DB-F8CB7BFFCAE3}">
      <dgm:prSet/>
      <dgm:spPr/>
      <dgm:t>
        <a:bodyPr/>
        <a:lstStyle/>
        <a:p>
          <a:endParaRPr lang="en-US"/>
        </a:p>
      </dgm:t>
    </dgm:pt>
    <dgm:pt modelId="{E64CFDF6-D961-41F6-81DB-3A4D242C2CB7}" type="sibTrans" cxnId="{6DF9D3CC-1889-426B-B8DB-F8CB7BFFCAE3}">
      <dgm:prSet/>
      <dgm:spPr/>
      <dgm:t>
        <a:bodyPr/>
        <a:lstStyle/>
        <a:p>
          <a:endParaRPr lang="en-US"/>
        </a:p>
      </dgm:t>
    </dgm:pt>
    <dgm:pt modelId="{DB0F252F-7AE4-419E-B57E-4D3E48A8CE21}" type="pres">
      <dgm:prSet presAssocID="{4ECC1B8F-2EA4-4F27-8AF1-A8FD85B68AA0}" presName="Name0" presStyleCnt="0">
        <dgm:presLayoutVars>
          <dgm:dir/>
          <dgm:resizeHandles val="exact"/>
        </dgm:presLayoutVars>
      </dgm:prSet>
      <dgm:spPr/>
      <dgm:t>
        <a:bodyPr/>
        <a:lstStyle/>
        <a:p>
          <a:endParaRPr lang="en-US"/>
        </a:p>
      </dgm:t>
    </dgm:pt>
    <dgm:pt modelId="{CAEE554F-14BE-4AD6-8275-FECFC1F3E6E3}" type="pres">
      <dgm:prSet presAssocID="{6A603B72-0B91-4148-A570-185DDF0C3108}" presName="Name5" presStyleLbl="vennNode1" presStyleIdx="0" presStyleCnt="3" custScaleX="110187" custScaleY="110187" custLinFactNeighborX="-70669" custLinFactNeighborY="168">
        <dgm:presLayoutVars>
          <dgm:bulletEnabled val="1"/>
        </dgm:presLayoutVars>
      </dgm:prSet>
      <dgm:spPr/>
      <dgm:t>
        <a:bodyPr/>
        <a:lstStyle/>
        <a:p>
          <a:endParaRPr lang="en-US"/>
        </a:p>
      </dgm:t>
    </dgm:pt>
    <dgm:pt modelId="{8CC74E51-77CC-490A-AA78-BF80854E5E8A}" type="pres">
      <dgm:prSet presAssocID="{D40CA0E7-8EAA-4E76-904D-3D63A2588AF6}" presName="space" presStyleCnt="0"/>
      <dgm:spPr/>
    </dgm:pt>
    <dgm:pt modelId="{85443C95-9BCC-4555-A3FE-16EA63730A21}" type="pres">
      <dgm:prSet presAssocID="{F80B2E9A-9C58-4EA2-B246-4AD7CD4DC315}" presName="Name5" presStyleLbl="vennNode1" presStyleIdx="1" presStyleCnt="3" custScaleX="110523" custScaleY="110355" custLinFactNeighborY="23868">
        <dgm:presLayoutVars>
          <dgm:bulletEnabled val="1"/>
        </dgm:presLayoutVars>
      </dgm:prSet>
      <dgm:spPr/>
      <dgm:t>
        <a:bodyPr/>
        <a:lstStyle/>
        <a:p>
          <a:endParaRPr lang="en-US"/>
        </a:p>
      </dgm:t>
    </dgm:pt>
    <dgm:pt modelId="{7950E4ED-B600-4BA2-B1CF-85654F403AF8}" type="pres">
      <dgm:prSet presAssocID="{AB95C676-4BEC-4717-8707-9A898A2F5ED3}" presName="space" presStyleCnt="0"/>
      <dgm:spPr/>
    </dgm:pt>
    <dgm:pt modelId="{104ECF3B-17EA-41F4-B8D4-405DA562D664}" type="pres">
      <dgm:prSet presAssocID="{BE81FC9F-FBA0-466D-9E57-F54C58CBDF65}" presName="Name5" presStyleLbl="vennNode1" presStyleIdx="2" presStyleCnt="3" custScaleX="110523" custScaleY="110523" custLinFactNeighborX="70670">
        <dgm:presLayoutVars>
          <dgm:bulletEnabled val="1"/>
        </dgm:presLayoutVars>
      </dgm:prSet>
      <dgm:spPr/>
      <dgm:t>
        <a:bodyPr/>
        <a:lstStyle/>
        <a:p>
          <a:endParaRPr lang="en-US"/>
        </a:p>
      </dgm:t>
    </dgm:pt>
  </dgm:ptLst>
  <dgm:cxnLst>
    <dgm:cxn modelId="{AD3D6364-FFB6-1F44-82DE-83EEB6190069}" type="presOf" srcId="{6A603B72-0B91-4148-A570-185DDF0C3108}" destId="{CAEE554F-14BE-4AD6-8275-FECFC1F3E6E3}" srcOrd="0" destOrd="0" presId="urn:microsoft.com/office/officeart/2005/8/layout/venn3"/>
    <dgm:cxn modelId="{76DD55D8-5BAF-1B4B-BF2B-A6E784582552}" type="presOf" srcId="{4ECC1B8F-2EA4-4F27-8AF1-A8FD85B68AA0}" destId="{DB0F252F-7AE4-419E-B57E-4D3E48A8CE21}" srcOrd="0" destOrd="0" presId="urn:microsoft.com/office/officeart/2005/8/layout/venn3"/>
    <dgm:cxn modelId="{A53BEF27-5358-436F-BD36-887263DCDEE8}" srcId="{4ECC1B8F-2EA4-4F27-8AF1-A8FD85B68AA0}" destId="{6A603B72-0B91-4148-A570-185DDF0C3108}" srcOrd="0" destOrd="0" parTransId="{3950870C-6D8A-4378-8BAE-9AF88BB1C167}" sibTransId="{D40CA0E7-8EAA-4E76-904D-3D63A2588AF6}"/>
    <dgm:cxn modelId="{CF5392BC-DAD3-416B-A1EC-2E422C07DC71}" srcId="{4ECC1B8F-2EA4-4F27-8AF1-A8FD85B68AA0}" destId="{F80B2E9A-9C58-4EA2-B246-4AD7CD4DC315}" srcOrd="1" destOrd="0" parTransId="{982882EF-9409-4514-AB3A-65DEE4E5D443}" sibTransId="{AB95C676-4BEC-4717-8707-9A898A2F5ED3}"/>
    <dgm:cxn modelId="{FFBAF891-8458-044D-895A-285F4161528B}" type="presOf" srcId="{BE81FC9F-FBA0-466D-9E57-F54C58CBDF65}" destId="{104ECF3B-17EA-41F4-B8D4-405DA562D664}" srcOrd="0" destOrd="0" presId="urn:microsoft.com/office/officeart/2005/8/layout/venn3"/>
    <dgm:cxn modelId="{6DF9D3CC-1889-426B-B8DB-F8CB7BFFCAE3}" srcId="{4ECC1B8F-2EA4-4F27-8AF1-A8FD85B68AA0}" destId="{BE81FC9F-FBA0-466D-9E57-F54C58CBDF65}" srcOrd="2" destOrd="0" parTransId="{2B29A3A7-DBA0-484C-867A-CED876DB5A47}" sibTransId="{E64CFDF6-D961-41F6-81DB-3A4D242C2CB7}"/>
    <dgm:cxn modelId="{F4649FAD-62BC-8F45-A0A5-68E56F95BD10}" type="presOf" srcId="{F80B2E9A-9C58-4EA2-B246-4AD7CD4DC315}" destId="{85443C95-9BCC-4555-A3FE-16EA63730A21}" srcOrd="0" destOrd="0" presId="urn:microsoft.com/office/officeart/2005/8/layout/venn3"/>
    <dgm:cxn modelId="{EEBDDDF2-4894-D141-B890-C4EA9B74A468}" type="presParOf" srcId="{DB0F252F-7AE4-419E-B57E-4D3E48A8CE21}" destId="{CAEE554F-14BE-4AD6-8275-FECFC1F3E6E3}" srcOrd="0" destOrd="0" presId="urn:microsoft.com/office/officeart/2005/8/layout/venn3"/>
    <dgm:cxn modelId="{42EBA645-8903-4D42-A397-F1D1B22A18FA}" type="presParOf" srcId="{DB0F252F-7AE4-419E-B57E-4D3E48A8CE21}" destId="{8CC74E51-77CC-490A-AA78-BF80854E5E8A}" srcOrd="1" destOrd="0" presId="urn:microsoft.com/office/officeart/2005/8/layout/venn3"/>
    <dgm:cxn modelId="{56337328-7898-1147-BE1B-3F05FFFF53D3}" type="presParOf" srcId="{DB0F252F-7AE4-419E-B57E-4D3E48A8CE21}" destId="{85443C95-9BCC-4555-A3FE-16EA63730A21}" srcOrd="2" destOrd="0" presId="urn:microsoft.com/office/officeart/2005/8/layout/venn3"/>
    <dgm:cxn modelId="{11462CFA-9B63-4445-8B16-B8707989DE12}" type="presParOf" srcId="{DB0F252F-7AE4-419E-B57E-4D3E48A8CE21}" destId="{7950E4ED-B600-4BA2-B1CF-85654F403AF8}" srcOrd="3" destOrd="0" presId="urn:microsoft.com/office/officeart/2005/8/layout/venn3"/>
    <dgm:cxn modelId="{1E1AAC23-B639-684E-A324-150A443F1747}" type="presParOf" srcId="{DB0F252F-7AE4-419E-B57E-4D3E48A8CE21}" destId="{104ECF3B-17EA-41F4-B8D4-405DA562D664}"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5DD95-0136-46F6-9E38-FCFA87DD5259}" type="doc">
      <dgm:prSet loTypeId="urn:microsoft.com/office/officeart/2005/8/layout/chevron1" loCatId="process" qsTypeId="urn:microsoft.com/office/officeart/2005/8/quickstyle/simple1" qsCatId="simple" csTypeId="urn:microsoft.com/office/officeart/2005/8/colors/accent1_2" csCatId="accent1" phldr="1"/>
      <dgm:spPr/>
    </dgm:pt>
    <dgm:pt modelId="{7E744B50-3717-497E-AE92-39848065358A}">
      <dgm:prSet phldrT="[Text]" custT="1"/>
      <dgm:spPr/>
      <dgm:t>
        <a:bodyPr/>
        <a:lstStyle/>
        <a:p>
          <a:r>
            <a:rPr lang="en-US" sz="3200" dirty="0"/>
            <a:t>Align</a:t>
          </a:r>
        </a:p>
      </dgm:t>
    </dgm:pt>
    <dgm:pt modelId="{B4C9BC12-D34E-4155-9F0B-71CE1589F9A3}" type="parTrans" cxnId="{94188A09-7DD5-4C8C-A6C4-6E6037B48FE0}">
      <dgm:prSet/>
      <dgm:spPr/>
      <dgm:t>
        <a:bodyPr/>
        <a:lstStyle/>
        <a:p>
          <a:endParaRPr lang="en-US"/>
        </a:p>
      </dgm:t>
    </dgm:pt>
    <dgm:pt modelId="{D461E8D0-AB9F-4D04-B901-A0B0FB08042F}" type="sibTrans" cxnId="{94188A09-7DD5-4C8C-A6C4-6E6037B48FE0}">
      <dgm:prSet/>
      <dgm:spPr/>
      <dgm:t>
        <a:bodyPr/>
        <a:lstStyle/>
        <a:p>
          <a:endParaRPr lang="en-US"/>
        </a:p>
      </dgm:t>
    </dgm:pt>
    <dgm:pt modelId="{A22CA18F-BCD1-4B7C-BF91-2FE402F00596}">
      <dgm:prSet phldrT="[Text]" custT="1"/>
      <dgm:spPr/>
      <dgm:t>
        <a:bodyPr/>
        <a:lstStyle/>
        <a:p>
          <a:r>
            <a:rPr lang="en-US" sz="3200" dirty="0"/>
            <a:t>Prepare</a:t>
          </a:r>
        </a:p>
      </dgm:t>
    </dgm:pt>
    <dgm:pt modelId="{9782AC13-17A7-4854-90B3-51D3CD04E2BE}" type="parTrans" cxnId="{250A8EEE-6E76-4395-8095-3E6DB7F757F9}">
      <dgm:prSet/>
      <dgm:spPr/>
      <dgm:t>
        <a:bodyPr/>
        <a:lstStyle/>
        <a:p>
          <a:endParaRPr lang="en-US"/>
        </a:p>
      </dgm:t>
    </dgm:pt>
    <dgm:pt modelId="{BFA0EA74-F906-4995-8D5E-6DE0A53344E2}" type="sibTrans" cxnId="{250A8EEE-6E76-4395-8095-3E6DB7F757F9}">
      <dgm:prSet/>
      <dgm:spPr/>
      <dgm:t>
        <a:bodyPr/>
        <a:lstStyle/>
        <a:p>
          <a:endParaRPr lang="en-US"/>
        </a:p>
      </dgm:t>
    </dgm:pt>
    <dgm:pt modelId="{B4B5A62D-79FA-46C2-90B9-C821BFF66D8D}">
      <dgm:prSet phldrT="[Text]" custT="1"/>
      <dgm:spPr/>
      <dgm:t>
        <a:bodyPr/>
        <a:lstStyle/>
        <a:p>
          <a:r>
            <a:rPr lang="en-US" sz="3200" dirty="0"/>
            <a:t>Pilot</a:t>
          </a:r>
        </a:p>
      </dgm:t>
    </dgm:pt>
    <dgm:pt modelId="{D51B844A-716C-4D5A-A146-B0F85250CB67}" type="parTrans" cxnId="{703AB8BC-0E47-4482-94E9-86B802F87592}">
      <dgm:prSet/>
      <dgm:spPr/>
      <dgm:t>
        <a:bodyPr/>
        <a:lstStyle/>
        <a:p>
          <a:endParaRPr lang="en-US"/>
        </a:p>
      </dgm:t>
    </dgm:pt>
    <dgm:pt modelId="{4BBD9B21-7268-43FB-BF5A-2AC85D636876}" type="sibTrans" cxnId="{703AB8BC-0E47-4482-94E9-86B802F87592}">
      <dgm:prSet/>
      <dgm:spPr/>
      <dgm:t>
        <a:bodyPr/>
        <a:lstStyle/>
        <a:p>
          <a:endParaRPr lang="en-US"/>
        </a:p>
      </dgm:t>
    </dgm:pt>
    <dgm:pt modelId="{8E2C8202-649E-4F00-909A-4BF54609D6D6}" type="pres">
      <dgm:prSet presAssocID="{1AB5DD95-0136-46F6-9E38-FCFA87DD5259}" presName="Name0" presStyleCnt="0">
        <dgm:presLayoutVars>
          <dgm:dir/>
          <dgm:animLvl val="lvl"/>
          <dgm:resizeHandles val="exact"/>
        </dgm:presLayoutVars>
      </dgm:prSet>
      <dgm:spPr/>
    </dgm:pt>
    <dgm:pt modelId="{1AB40228-720B-41DD-905F-75B4DF776228}" type="pres">
      <dgm:prSet presAssocID="{7E744B50-3717-497E-AE92-39848065358A}" presName="parTxOnly" presStyleLbl="node1" presStyleIdx="0" presStyleCnt="3" custScaleY="76442">
        <dgm:presLayoutVars>
          <dgm:chMax val="0"/>
          <dgm:chPref val="0"/>
          <dgm:bulletEnabled val="1"/>
        </dgm:presLayoutVars>
      </dgm:prSet>
      <dgm:spPr/>
      <dgm:t>
        <a:bodyPr/>
        <a:lstStyle/>
        <a:p>
          <a:endParaRPr lang="en-US"/>
        </a:p>
      </dgm:t>
    </dgm:pt>
    <dgm:pt modelId="{8380C9DD-39DC-4C0D-9E67-02FC00CBFE12}" type="pres">
      <dgm:prSet presAssocID="{D461E8D0-AB9F-4D04-B901-A0B0FB08042F}" presName="parTxOnlySpace" presStyleCnt="0"/>
      <dgm:spPr/>
    </dgm:pt>
    <dgm:pt modelId="{3826F7BA-A68F-4CA9-B8A8-ECF7A8CB6543}" type="pres">
      <dgm:prSet presAssocID="{A22CA18F-BCD1-4B7C-BF91-2FE402F00596}" presName="parTxOnly" presStyleLbl="node1" presStyleIdx="1" presStyleCnt="3" custScaleY="76442">
        <dgm:presLayoutVars>
          <dgm:chMax val="0"/>
          <dgm:chPref val="0"/>
          <dgm:bulletEnabled val="1"/>
        </dgm:presLayoutVars>
      </dgm:prSet>
      <dgm:spPr/>
      <dgm:t>
        <a:bodyPr/>
        <a:lstStyle/>
        <a:p>
          <a:endParaRPr lang="en-US"/>
        </a:p>
      </dgm:t>
    </dgm:pt>
    <dgm:pt modelId="{19F4D61B-6A7D-45D6-9A13-92915D1C5CF3}" type="pres">
      <dgm:prSet presAssocID="{BFA0EA74-F906-4995-8D5E-6DE0A53344E2}" presName="parTxOnlySpace" presStyleCnt="0"/>
      <dgm:spPr/>
    </dgm:pt>
    <dgm:pt modelId="{1934E6A7-C169-4155-AFB5-4451A9A50D91}" type="pres">
      <dgm:prSet presAssocID="{B4B5A62D-79FA-46C2-90B9-C821BFF66D8D}" presName="parTxOnly" presStyleLbl="node1" presStyleIdx="2" presStyleCnt="3" custScaleY="76442">
        <dgm:presLayoutVars>
          <dgm:chMax val="0"/>
          <dgm:chPref val="0"/>
          <dgm:bulletEnabled val="1"/>
        </dgm:presLayoutVars>
      </dgm:prSet>
      <dgm:spPr/>
      <dgm:t>
        <a:bodyPr/>
        <a:lstStyle/>
        <a:p>
          <a:endParaRPr lang="en-US"/>
        </a:p>
      </dgm:t>
    </dgm:pt>
  </dgm:ptLst>
  <dgm:cxnLst>
    <dgm:cxn modelId="{250A8EEE-6E76-4395-8095-3E6DB7F757F9}" srcId="{1AB5DD95-0136-46F6-9E38-FCFA87DD5259}" destId="{A22CA18F-BCD1-4B7C-BF91-2FE402F00596}" srcOrd="1" destOrd="0" parTransId="{9782AC13-17A7-4854-90B3-51D3CD04E2BE}" sibTransId="{BFA0EA74-F906-4995-8D5E-6DE0A53344E2}"/>
    <dgm:cxn modelId="{703AB8BC-0E47-4482-94E9-86B802F87592}" srcId="{1AB5DD95-0136-46F6-9E38-FCFA87DD5259}" destId="{B4B5A62D-79FA-46C2-90B9-C821BFF66D8D}" srcOrd="2" destOrd="0" parTransId="{D51B844A-716C-4D5A-A146-B0F85250CB67}" sibTransId="{4BBD9B21-7268-43FB-BF5A-2AC85D636876}"/>
    <dgm:cxn modelId="{94188A09-7DD5-4C8C-A6C4-6E6037B48FE0}" srcId="{1AB5DD95-0136-46F6-9E38-FCFA87DD5259}" destId="{7E744B50-3717-497E-AE92-39848065358A}" srcOrd="0" destOrd="0" parTransId="{B4C9BC12-D34E-4155-9F0B-71CE1589F9A3}" sibTransId="{D461E8D0-AB9F-4D04-B901-A0B0FB08042F}"/>
    <dgm:cxn modelId="{258225D8-E5BF-46BD-9296-8171B3AD78D8}" type="presOf" srcId="{A22CA18F-BCD1-4B7C-BF91-2FE402F00596}" destId="{3826F7BA-A68F-4CA9-B8A8-ECF7A8CB6543}" srcOrd="0" destOrd="0" presId="urn:microsoft.com/office/officeart/2005/8/layout/chevron1"/>
    <dgm:cxn modelId="{489827DD-286E-41C0-9D84-19EF822C1773}" type="presOf" srcId="{1AB5DD95-0136-46F6-9E38-FCFA87DD5259}" destId="{8E2C8202-649E-4F00-909A-4BF54609D6D6}" srcOrd="0" destOrd="0" presId="urn:microsoft.com/office/officeart/2005/8/layout/chevron1"/>
    <dgm:cxn modelId="{81F7854C-EB98-4EFC-AC03-DA29F3EE3481}" type="presOf" srcId="{B4B5A62D-79FA-46C2-90B9-C821BFF66D8D}" destId="{1934E6A7-C169-4155-AFB5-4451A9A50D91}" srcOrd="0" destOrd="0" presId="urn:microsoft.com/office/officeart/2005/8/layout/chevron1"/>
    <dgm:cxn modelId="{B29A173C-3BAD-4291-ACD3-53E5610C7E7E}" type="presOf" srcId="{7E744B50-3717-497E-AE92-39848065358A}" destId="{1AB40228-720B-41DD-905F-75B4DF776228}" srcOrd="0" destOrd="0" presId="urn:microsoft.com/office/officeart/2005/8/layout/chevron1"/>
    <dgm:cxn modelId="{CB82E76C-26B6-47D2-9507-BEC36D7DF804}" type="presParOf" srcId="{8E2C8202-649E-4F00-909A-4BF54609D6D6}" destId="{1AB40228-720B-41DD-905F-75B4DF776228}" srcOrd="0" destOrd="0" presId="urn:microsoft.com/office/officeart/2005/8/layout/chevron1"/>
    <dgm:cxn modelId="{ED093736-103E-4EF3-8DFD-009B0DFBD786}" type="presParOf" srcId="{8E2C8202-649E-4F00-909A-4BF54609D6D6}" destId="{8380C9DD-39DC-4C0D-9E67-02FC00CBFE12}" srcOrd="1" destOrd="0" presId="urn:microsoft.com/office/officeart/2005/8/layout/chevron1"/>
    <dgm:cxn modelId="{259957A0-802B-471D-9F7A-1A50E2B2B73F}" type="presParOf" srcId="{8E2C8202-649E-4F00-909A-4BF54609D6D6}" destId="{3826F7BA-A68F-4CA9-B8A8-ECF7A8CB6543}" srcOrd="2" destOrd="0" presId="urn:microsoft.com/office/officeart/2005/8/layout/chevron1"/>
    <dgm:cxn modelId="{1735885E-32C7-4C02-9589-7EE5D4A26BFD}" type="presParOf" srcId="{8E2C8202-649E-4F00-909A-4BF54609D6D6}" destId="{19F4D61B-6A7D-45D6-9A13-92915D1C5CF3}" srcOrd="3" destOrd="0" presId="urn:microsoft.com/office/officeart/2005/8/layout/chevron1"/>
    <dgm:cxn modelId="{96A7CC7B-0D8E-4310-A99C-28E791248626}" type="presParOf" srcId="{8E2C8202-649E-4F00-909A-4BF54609D6D6}" destId="{1934E6A7-C169-4155-AFB5-4451A9A50D91}"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C40FA7C2-C631-4D43-A7BD-712D8B9478EA}" type="slidenum">
              <a:rPr lang="en-US" smtClean="0"/>
              <a:pPr/>
              <a:t>‹#›</a:t>
            </a:fld>
            <a:endParaRPr lang="en-US"/>
          </a:p>
        </p:txBody>
      </p:sp>
    </p:spTree>
    <p:extLst>
      <p:ext uri="{BB962C8B-B14F-4D97-AF65-F5344CB8AC3E}">
        <p14:creationId xmlns:p14="http://schemas.microsoft.com/office/powerpoint/2010/main" xmlns="" val="347655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a:t>
            </a:fld>
            <a:endParaRPr lang="en-US"/>
          </a:p>
        </p:txBody>
      </p:sp>
    </p:spTree>
    <p:extLst>
      <p:ext uri="{BB962C8B-B14F-4D97-AF65-F5344CB8AC3E}">
        <p14:creationId xmlns:p14="http://schemas.microsoft.com/office/powerpoint/2010/main" xmlns="" val="6025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10</a:t>
            </a:fld>
            <a:endParaRPr lang="en-US"/>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14155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11</a:t>
            </a:fld>
            <a:endParaRPr lang="en-US"/>
          </a:p>
        </p:txBody>
      </p:sp>
    </p:spTree>
    <p:extLst>
      <p:ext uri="{BB962C8B-B14F-4D97-AF65-F5344CB8AC3E}">
        <p14:creationId xmlns:p14="http://schemas.microsoft.com/office/powerpoint/2010/main" xmlns="" val="322728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charset="-128"/>
              <a:cs typeface="ＭＳ Ｐゴシック"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B30C3D74-92F3-9542-A8F6-629FBD1D8D81}"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xmlns="" val="154205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FA7C2-C631-4D43-A7BD-712D8B9478EA}" type="slidenum">
              <a:rPr lang="en-US" smtClean="0"/>
              <a:pPr/>
              <a:t>13</a:t>
            </a:fld>
            <a:endParaRPr lang="en-US"/>
          </a:p>
        </p:txBody>
      </p:sp>
    </p:spTree>
    <p:extLst>
      <p:ext uri="{BB962C8B-B14F-4D97-AF65-F5344CB8AC3E}">
        <p14:creationId xmlns:p14="http://schemas.microsoft.com/office/powerpoint/2010/main" xmlns="" val="55013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14</a:t>
            </a:fld>
            <a:endParaRPr lang="en-US"/>
          </a:p>
        </p:txBody>
      </p:sp>
    </p:spTree>
    <p:extLst>
      <p:ext uri="{BB962C8B-B14F-4D97-AF65-F5344CB8AC3E}">
        <p14:creationId xmlns:p14="http://schemas.microsoft.com/office/powerpoint/2010/main" xmlns="" val="106916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FA7C2-C631-4D43-A7BD-712D8B9478EA}" type="slidenum">
              <a:rPr lang="en-US" smtClean="0"/>
              <a:pPr/>
              <a:t>15</a:t>
            </a:fld>
            <a:endParaRPr lang="en-US"/>
          </a:p>
        </p:txBody>
      </p:sp>
    </p:spTree>
    <p:extLst>
      <p:ext uri="{BB962C8B-B14F-4D97-AF65-F5344CB8AC3E}">
        <p14:creationId xmlns:p14="http://schemas.microsoft.com/office/powerpoint/2010/main" xmlns="" val="121953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16</a:t>
            </a:fld>
            <a:endParaRPr lang="en-US"/>
          </a:p>
        </p:txBody>
      </p:sp>
    </p:spTree>
    <p:extLst>
      <p:ext uri="{BB962C8B-B14F-4D97-AF65-F5344CB8AC3E}">
        <p14:creationId xmlns:p14="http://schemas.microsoft.com/office/powerpoint/2010/main" xmlns="" val="154139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FA7C2-C631-4D43-A7BD-712D8B9478EA}" type="slidenum">
              <a:rPr lang="en-US" smtClean="0"/>
              <a:pPr/>
              <a:t>2</a:t>
            </a:fld>
            <a:endParaRPr lang="en-US"/>
          </a:p>
        </p:txBody>
      </p:sp>
    </p:spTree>
    <p:extLst>
      <p:ext uri="{BB962C8B-B14F-4D97-AF65-F5344CB8AC3E}">
        <p14:creationId xmlns:p14="http://schemas.microsoft.com/office/powerpoint/2010/main" xmlns="" val="139656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8516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452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5</a:t>
            </a:fld>
            <a:endParaRPr lang="en-US"/>
          </a:p>
        </p:txBody>
      </p:sp>
    </p:spTree>
    <p:extLst>
      <p:ext uri="{BB962C8B-B14F-4D97-AF65-F5344CB8AC3E}">
        <p14:creationId xmlns:p14="http://schemas.microsoft.com/office/powerpoint/2010/main" xmlns="" val="76606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6</a:t>
            </a:fld>
            <a:endParaRPr lang="en-US"/>
          </a:p>
        </p:txBody>
      </p:sp>
    </p:spTree>
    <p:extLst>
      <p:ext uri="{BB962C8B-B14F-4D97-AF65-F5344CB8AC3E}">
        <p14:creationId xmlns:p14="http://schemas.microsoft.com/office/powerpoint/2010/main" xmlns="" val="408986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7</a:t>
            </a:fld>
            <a:endParaRPr lang="en-US"/>
          </a:p>
        </p:txBody>
      </p:sp>
    </p:spTree>
    <p:extLst>
      <p:ext uri="{BB962C8B-B14F-4D97-AF65-F5344CB8AC3E}">
        <p14:creationId xmlns:p14="http://schemas.microsoft.com/office/powerpoint/2010/main" xmlns="" val="774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8</a:t>
            </a:fld>
            <a:endParaRPr lang="en-US"/>
          </a:p>
        </p:txBody>
      </p:sp>
    </p:spTree>
    <p:extLst>
      <p:ext uri="{BB962C8B-B14F-4D97-AF65-F5344CB8AC3E}">
        <p14:creationId xmlns:p14="http://schemas.microsoft.com/office/powerpoint/2010/main" xmlns="" val="242846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9</a:t>
            </a:fld>
            <a:endParaRPr lang="en-US"/>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779885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2952750"/>
            <a:ext cx="8991600" cy="1009650"/>
          </a:xfrm>
        </p:spPr>
        <p:txBody>
          <a:bodyPr anchor="ctr"/>
          <a:lstStyle>
            <a:lvl1pPr algn="ctr">
              <a:defRPr sz="3600" b="0"/>
            </a:lvl1pPr>
          </a:lstStyle>
          <a:p>
            <a:r>
              <a:rPr lang="en-US"/>
              <a:t>Click to edit Master title style</a:t>
            </a:r>
          </a:p>
        </p:txBody>
      </p:sp>
      <p:sp>
        <p:nvSpPr>
          <p:cNvPr id="3" name="Subtitle 2"/>
          <p:cNvSpPr>
            <a:spLocks noGrp="1"/>
          </p:cNvSpPr>
          <p:nvPr>
            <p:ph type="subTitle" idx="1"/>
          </p:nvPr>
        </p:nvSpPr>
        <p:spPr>
          <a:xfrm>
            <a:off x="699516" y="5029200"/>
            <a:ext cx="7744968" cy="1219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181600" y="527681"/>
            <a:ext cx="3599695" cy="1280163"/>
          </a:xfrm>
          <a:prstGeom prst="rect">
            <a:avLst/>
          </a:prstGeom>
        </p:spPr>
      </p:pic>
      <p:cxnSp>
        <p:nvCxnSpPr>
          <p:cNvPr id="8" name="Straight Connector 7"/>
          <p:cNvCxnSpPr/>
          <p:nvPr userDrawn="1"/>
        </p:nvCxnSpPr>
        <p:spPr>
          <a:xfrm>
            <a:off x="0" y="18288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143125"/>
            <a:ext cx="9144000" cy="1438275"/>
          </a:xfrm>
        </p:spPr>
        <p:txBody>
          <a:bodyPr anchor="b"/>
          <a:lstStyle>
            <a:lvl1pPr algn="ctr">
              <a:defRPr sz="4000" b="1" cap="none" baseline="0"/>
            </a:lvl1pPr>
          </a:lstStyle>
          <a:p>
            <a:r>
              <a:rPr lang="en-US"/>
              <a:t>Click to edit Master title style</a:t>
            </a:r>
          </a:p>
        </p:txBody>
      </p:sp>
      <p:sp>
        <p:nvSpPr>
          <p:cNvPr id="3" name="Text Placeholder 2"/>
          <p:cNvSpPr>
            <a:spLocks noGrp="1"/>
          </p:cNvSpPr>
          <p:nvPr>
            <p:ph type="body" idx="1"/>
          </p:nvPr>
        </p:nvSpPr>
        <p:spPr>
          <a:xfrm>
            <a:off x="685800" y="3962400"/>
            <a:ext cx="7772400" cy="1500187"/>
          </a:xfrm>
        </p:spPr>
        <p:txBody>
          <a:bodyPr anchor="t"/>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2775" y="1295400"/>
            <a:ext cx="3960844" cy="4953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800601" y="1295400"/>
            <a:ext cx="3962400" cy="4953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56104"/>
            <a:ext cx="8763000" cy="82815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609600" y="1295400"/>
            <a:ext cx="7924800" cy="4941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txBox="1">
            <a:spLocks noChangeArrowheads="1"/>
          </p:cNvSpPr>
          <p:nvPr userDrawn="1"/>
        </p:nvSpPr>
        <p:spPr bwMode="auto">
          <a:xfrm>
            <a:off x="8763000" y="6556711"/>
            <a:ext cx="157094" cy="153888"/>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18275-29BB-4061-8965-0EF197234EA6}" type="slidenum">
              <a:rPr lang="en-US" smtClean="0"/>
              <a:pPr/>
              <a:t>‹#›</a:t>
            </a:fld>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47941" y="6409311"/>
            <a:ext cx="1261672" cy="448689"/>
          </a:xfrm>
          <a:prstGeom prst="rect">
            <a:avLst/>
          </a:prstGeom>
        </p:spPr>
      </p:pic>
      <p:sp>
        <p:nvSpPr>
          <p:cNvPr id="3" name="TextBox 2"/>
          <p:cNvSpPr txBox="1"/>
          <p:nvPr userDrawn="1"/>
        </p:nvSpPr>
        <p:spPr>
          <a:xfrm>
            <a:off x="3581400" y="6518239"/>
            <a:ext cx="5029200" cy="215444"/>
          </a:xfrm>
          <a:prstGeom prst="rect">
            <a:avLst/>
          </a:prstGeom>
          <a:noFill/>
        </p:spPr>
        <p:txBody>
          <a:bodyPr wrap="square" rtlCol="0">
            <a:spAutoFit/>
          </a:bodyPr>
          <a:lstStyle/>
          <a:p>
            <a:pPr algn="r"/>
            <a:r>
              <a:rPr lang="en-US" sz="800" b="1" kern="1200" baseline="0" dirty="0">
                <a:solidFill>
                  <a:schemeClr val="accent3"/>
                </a:solidFill>
                <a:latin typeface="+mn-lt"/>
                <a:ea typeface="+mn-ea"/>
                <a:cs typeface="+mn-cs"/>
              </a:rPr>
              <a:t>LPM </a:t>
            </a:r>
            <a:r>
              <a:rPr lang="mr-IN" sz="800" b="1" kern="1200" baseline="0" dirty="0" smtClean="0">
                <a:solidFill>
                  <a:schemeClr val="accent3"/>
                </a:solidFill>
                <a:latin typeface="+mn-lt"/>
                <a:ea typeface="+mn-ea"/>
                <a:cs typeface="+mn-cs"/>
              </a:rPr>
              <a:t>–</a:t>
            </a:r>
            <a:r>
              <a:rPr lang="en-US" sz="800" b="1" kern="1200" baseline="0" dirty="0" smtClean="0">
                <a:solidFill>
                  <a:schemeClr val="accent3"/>
                </a:solidFill>
                <a:latin typeface="+mn-lt"/>
                <a:ea typeface="+mn-ea"/>
                <a:cs typeface="+mn-cs"/>
              </a:rPr>
              <a:t> The Business </a:t>
            </a:r>
            <a:r>
              <a:rPr lang="en-US" sz="800" b="1" kern="1200" baseline="0" dirty="0">
                <a:solidFill>
                  <a:schemeClr val="accent3"/>
                </a:solidFill>
                <a:latin typeface="+mn-lt"/>
                <a:ea typeface="+mn-ea"/>
                <a:cs typeface="+mn-cs"/>
              </a:rPr>
              <a:t>Case </a:t>
            </a:r>
            <a:r>
              <a:rPr lang="en-US" sz="800" b="1" kern="1200" baseline="0" dirty="0" smtClean="0">
                <a:solidFill>
                  <a:schemeClr val="accent3"/>
                </a:solidFill>
                <a:latin typeface="+mn-lt"/>
                <a:ea typeface="+mn-ea"/>
                <a:cs typeface="+mn-cs"/>
              </a:rPr>
              <a:t>and Action Plan for Legal </a:t>
            </a:r>
            <a:r>
              <a:rPr lang="en-US" sz="800" b="1" kern="1200" baseline="0" dirty="0">
                <a:solidFill>
                  <a:schemeClr val="accent3"/>
                </a:solidFill>
                <a:latin typeface="+mn-lt"/>
                <a:ea typeface="+mn-ea"/>
                <a:cs typeface="+mn-cs"/>
              </a:rPr>
              <a:t>Departments  |</a:t>
            </a:r>
            <a:r>
              <a:rPr lang="en-US" sz="800" baseline="0" dirty="0">
                <a:solidFill>
                  <a:schemeClr val="tx1"/>
                </a:solidFill>
              </a:rPr>
              <a:t>  </a:t>
            </a:r>
            <a:r>
              <a:rPr lang="en-US" sz="800" baseline="0" dirty="0" smtClean="0">
                <a:solidFill>
                  <a:schemeClr val="tx1"/>
                </a:solidFill>
              </a:rPr>
              <a:t>Version 1.0 2/23/2017  </a:t>
            </a:r>
            <a:r>
              <a:rPr lang="en-US" sz="800" b="1" baseline="0" dirty="0">
                <a:solidFill>
                  <a:schemeClr val="accent3"/>
                </a:solidFill>
              </a:rPr>
              <a:t>|</a:t>
            </a:r>
            <a:endParaRPr lang="en-US" sz="800" b="1" dirty="0">
              <a:solidFill>
                <a:schemeClr val="accent3"/>
              </a:solidFill>
            </a:endParaRPr>
          </a:p>
        </p:txBody>
      </p:sp>
      <p:cxnSp>
        <p:nvCxnSpPr>
          <p:cNvPr id="9" name="Straight Connector 8"/>
          <p:cNvCxnSpPr/>
          <p:nvPr userDrawn="1"/>
        </p:nvCxnSpPr>
        <p:spPr>
          <a:xfrm>
            <a:off x="0" y="9144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600" b="1">
          <a:solidFill>
            <a:schemeClr val="accent1"/>
          </a:solidFill>
          <a:latin typeface="+mj-lt"/>
          <a:ea typeface="+mj-ea"/>
          <a:cs typeface="+mj-cs"/>
        </a:defRPr>
      </a:lvl1pPr>
      <a:lvl2pPr algn="r" rtl="0" eaLnBrk="1" fontAlgn="base" hangingPunct="1">
        <a:spcBef>
          <a:spcPct val="0"/>
        </a:spcBef>
        <a:spcAft>
          <a:spcPct val="0"/>
        </a:spcAft>
        <a:defRPr sz="2800">
          <a:solidFill>
            <a:schemeClr val="accent1"/>
          </a:solidFill>
          <a:latin typeface="Arial" charset="0"/>
        </a:defRPr>
      </a:lvl2pPr>
      <a:lvl3pPr algn="r" rtl="0" eaLnBrk="1" fontAlgn="base" hangingPunct="1">
        <a:spcBef>
          <a:spcPct val="0"/>
        </a:spcBef>
        <a:spcAft>
          <a:spcPct val="0"/>
        </a:spcAft>
        <a:defRPr sz="2800">
          <a:solidFill>
            <a:schemeClr val="accent1"/>
          </a:solidFill>
          <a:latin typeface="Arial" charset="0"/>
        </a:defRPr>
      </a:lvl3pPr>
      <a:lvl4pPr algn="r" rtl="0" eaLnBrk="1" fontAlgn="base" hangingPunct="1">
        <a:spcBef>
          <a:spcPct val="0"/>
        </a:spcBef>
        <a:spcAft>
          <a:spcPct val="0"/>
        </a:spcAft>
        <a:defRPr sz="2800">
          <a:solidFill>
            <a:schemeClr val="accent1"/>
          </a:solidFill>
          <a:latin typeface="Arial" charset="0"/>
        </a:defRPr>
      </a:lvl4pPr>
      <a:lvl5pPr algn="r" rtl="0" eaLnBrk="1" fontAlgn="base" hangingPunct="1">
        <a:spcBef>
          <a:spcPct val="0"/>
        </a:spcBef>
        <a:spcAft>
          <a:spcPct val="0"/>
        </a:spcAft>
        <a:defRPr sz="2800">
          <a:solidFill>
            <a:schemeClr val="accent1"/>
          </a:solidFill>
          <a:latin typeface="Arial" charset="0"/>
        </a:defRPr>
      </a:lvl5pPr>
      <a:lvl6pPr marL="457200" algn="r" rtl="0" eaLnBrk="1" fontAlgn="base" hangingPunct="1">
        <a:spcBef>
          <a:spcPct val="0"/>
        </a:spcBef>
        <a:spcAft>
          <a:spcPct val="0"/>
        </a:spcAft>
        <a:defRPr sz="2800">
          <a:solidFill>
            <a:schemeClr val="accent1"/>
          </a:solidFill>
          <a:latin typeface="Arial" charset="0"/>
        </a:defRPr>
      </a:lvl6pPr>
      <a:lvl7pPr marL="914400" algn="r" rtl="0" eaLnBrk="1" fontAlgn="base" hangingPunct="1">
        <a:spcBef>
          <a:spcPct val="0"/>
        </a:spcBef>
        <a:spcAft>
          <a:spcPct val="0"/>
        </a:spcAft>
        <a:defRPr sz="2800">
          <a:solidFill>
            <a:schemeClr val="accent1"/>
          </a:solidFill>
          <a:latin typeface="Arial" charset="0"/>
        </a:defRPr>
      </a:lvl7pPr>
      <a:lvl8pPr marL="1371600" algn="r" rtl="0" eaLnBrk="1" fontAlgn="base" hangingPunct="1">
        <a:spcBef>
          <a:spcPct val="0"/>
        </a:spcBef>
        <a:spcAft>
          <a:spcPct val="0"/>
        </a:spcAft>
        <a:defRPr sz="2800">
          <a:solidFill>
            <a:schemeClr val="accent1"/>
          </a:solidFill>
          <a:latin typeface="Arial" charset="0"/>
        </a:defRPr>
      </a:lvl8pPr>
      <a:lvl9pPr marL="1828800" algn="r" rtl="0" eaLnBrk="1" fontAlgn="base" hangingPunct="1">
        <a:spcBef>
          <a:spcPct val="0"/>
        </a:spcBef>
        <a:spcAft>
          <a:spcPct val="0"/>
        </a:spcAft>
        <a:defRPr sz="2800">
          <a:solidFill>
            <a:schemeClr val="accent1"/>
          </a:solidFill>
          <a:latin typeface="Arial" charset="0"/>
        </a:defRPr>
      </a:lvl9pPr>
    </p:titleStyle>
    <p:bodyStyle>
      <a:lvl1pPr marL="227013" indent="-227013" algn="l" rtl="0" eaLnBrk="1" fontAlgn="base" hangingPunct="1">
        <a:spcBef>
          <a:spcPts val="1500"/>
        </a:spcBef>
        <a:spcAft>
          <a:spcPct val="0"/>
        </a:spcAft>
        <a:buClr>
          <a:schemeClr val="accent3"/>
        </a:buClr>
        <a:buFont typeface="Wingdings" panose="05000000000000000000" pitchFamily="2" charset="2"/>
        <a:buChar char=""/>
        <a:defRPr sz="2000">
          <a:solidFill>
            <a:schemeClr val="tx1"/>
          </a:solidFill>
          <a:latin typeface="+mn-lt"/>
          <a:ea typeface="+mn-ea"/>
          <a:cs typeface="+mn-cs"/>
        </a:defRPr>
      </a:lvl1pPr>
      <a:lvl2pPr marL="628650" indent="-17145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2pPr>
      <a:lvl3pPr marL="1085850" indent="-17145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3pPr>
      <a:lvl4pPr marL="1600200" indent="-22860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5pPr>
      <a:lvl6pPr marL="25146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384" userDrawn="1">
          <p15:clr>
            <a:srgbClr val="F26B43"/>
          </p15:clr>
        </p15:guide>
        <p15:guide id="4"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sandra.macdonnell@cloc.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http://www.holmea.demon.co.uk/Swing/Image90.gif" TargetMode="External"/><Relationship Id="rId13" Type="http://schemas.openxmlformats.org/officeDocument/2006/relationships/image" Target="../media/image9.gif"/><Relationship Id="rId18" Type="http://schemas.openxmlformats.org/officeDocument/2006/relationships/image" Target="http://www.holmea.demon.co.uk/Swing/Image95.gif" TargetMode="External"/><Relationship Id="rId3" Type="http://schemas.openxmlformats.org/officeDocument/2006/relationships/image" Target="../media/image4.gif"/><Relationship Id="rId21" Type="http://schemas.openxmlformats.org/officeDocument/2006/relationships/image" Target="../media/image13.gif"/><Relationship Id="rId7" Type="http://schemas.openxmlformats.org/officeDocument/2006/relationships/image" Target="../media/image6.gif"/><Relationship Id="rId12" Type="http://schemas.openxmlformats.org/officeDocument/2006/relationships/image" Target="http://www.holmea.demon.co.uk/Swing/Image92.gif" TargetMode="External"/><Relationship Id="rId17" Type="http://schemas.openxmlformats.org/officeDocument/2006/relationships/image" Target="../media/image11.gif"/><Relationship Id="rId2" Type="http://schemas.openxmlformats.org/officeDocument/2006/relationships/notesSlide" Target="../notesSlides/notesSlide4.xml"/><Relationship Id="rId16" Type="http://schemas.openxmlformats.org/officeDocument/2006/relationships/image" Target="http://www.holmea.demon.co.uk/Swing/Image94.gif" TargetMode="External"/><Relationship Id="rId20" Type="http://schemas.openxmlformats.org/officeDocument/2006/relationships/image" Target="http://www.holmea.demon.co.uk/Swing/Image96.gif" TargetMode="External"/><Relationship Id="rId1" Type="http://schemas.openxmlformats.org/officeDocument/2006/relationships/slideLayout" Target="../slideLayouts/slideLayout5.xml"/><Relationship Id="rId6" Type="http://schemas.openxmlformats.org/officeDocument/2006/relationships/image" Target="http://www.holmea.demon.co.uk/Swing/Image89.gif" TargetMode="External"/><Relationship Id="rId11" Type="http://schemas.openxmlformats.org/officeDocument/2006/relationships/image" Target="../media/image8.gif"/><Relationship Id="rId5" Type="http://schemas.openxmlformats.org/officeDocument/2006/relationships/image" Target="../media/image5.gif"/><Relationship Id="rId15" Type="http://schemas.openxmlformats.org/officeDocument/2006/relationships/image" Target="../media/image10.gif"/><Relationship Id="rId10" Type="http://schemas.openxmlformats.org/officeDocument/2006/relationships/image" Target="http://www.holmea.demon.co.uk/Swing/Image91.gif" TargetMode="External"/><Relationship Id="rId19" Type="http://schemas.openxmlformats.org/officeDocument/2006/relationships/image" Target="../media/image12.gif"/><Relationship Id="rId4" Type="http://schemas.openxmlformats.org/officeDocument/2006/relationships/image" Target="http://www.holmea.demon.co.uk/Swing/Image88.gif" TargetMode="External"/><Relationship Id="rId9" Type="http://schemas.openxmlformats.org/officeDocument/2006/relationships/image" Target="../media/image7.gif"/><Relationship Id="rId14" Type="http://schemas.openxmlformats.org/officeDocument/2006/relationships/image" Target="http://www.holmea.demon.co.uk/Swing/Image93.gif" TargetMode="External"/><Relationship Id="rId22" Type="http://schemas.openxmlformats.org/officeDocument/2006/relationships/image" Target="http://www.holmea.demon.co.uk/Swing/Image87.gi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Legal Project Management</a:t>
            </a:r>
            <a:endParaRPr lang="en-US" dirty="0"/>
          </a:p>
        </p:txBody>
      </p:sp>
      <p:sp>
        <p:nvSpPr>
          <p:cNvPr id="6" name="Subtitle 5"/>
          <p:cNvSpPr>
            <a:spLocks noGrp="1"/>
          </p:cNvSpPr>
          <p:nvPr>
            <p:ph type="subTitle" idx="1"/>
          </p:nvPr>
        </p:nvSpPr>
        <p:spPr>
          <a:xfrm>
            <a:off x="692658" y="3810000"/>
            <a:ext cx="7758684" cy="1447800"/>
          </a:xfrm>
        </p:spPr>
        <p:txBody>
          <a:bodyPr/>
          <a:lstStyle/>
          <a:p>
            <a:endParaRPr lang="en-US" dirty="0"/>
          </a:p>
          <a:p>
            <a:r>
              <a:rPr lang="en-US" sz="2400" dirty="0"/>
              <a:t>The Business Case </a:t>
            </a:r>
            <a:r>
              <a:rPr lang="en-US" sz="2400" dirty="0" smtClean="0"/>
              <a:t>and Action Plan </a:t>
            </a:r>
          </a:p>
          <a:p>
            <a:r>
              <a:rPr lang="en-US" sz="2400" dirty="0" smtClean="0"/>
              <a:t>for </a:t>
            </a:r>
          </a:p>
          <a:p>
            <a:r>
              <a:rPr lang="en-US" sz="2400" dirty="0" smtClean="0"/>
              <a:t>Legal Departments</a:t>
            </a:r>
            <a:endParaRPr lang="en-US" sz="2400" dirty="0"/>
          </a:p>
          <a:p>
            <a:r>
              <a:rPr lang="en-US" dirty="0" smtClean="0"/>
              <a:t>Version 1.0 2/23/17</a:t>
            </a:r>
            <a:endParaRPr lang="en-US" dirty="0"/>
          </a:p>
        </p:txBody>
      </p:sp>
      <p:sp>
        <p:nvSpPr>
          <p:cNvPr id="3" name="TextBox 2"/>
          <p:cNvSpPr txBox="1"/>
          <p:nvPr/>
        </p:nvSpPr>
        <p:spPr>
          <a:xfrm>
            <a:off x="3870251" y="2551814"/>
            <a:ext cx="1586781" cy="646331"/>
          </a:xfrm>
          <a:prstGeom prst="rect">
            <a:avLst/>
          </a:prstGeom>
          <a:noFill/>
        </p:spPr>
        <p:txBody>
          <a:bodyPr wrap="none" rtlCol="0">
            <a:spAutoFit/>
          </a:bodyPr>
          <a:lstStyle/>
          <a:p>
            <a:r>
              <a:rPr lang="en-US" b="1" i="1" dirty="0"/>
              <a:t>Beta Version</a:t>
            </a:r>
          </a:p>
          <a:p>
            <a:endParaRPr lang="en-US" dirty="0"/>
          </a:p>
        </p:txBody>
      </p:sp>
    </p:spTree>
    <p:extLst>
      <p:ext uri="{BB962C8B-B14F-4D97-AF65-F5344CB8AC3E}">
        <p14:creationId xmlns:p14="http://schemas.microsoft.com/office/powerpoint/2010/main" xmlns="" val="19568587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1730939245"/>
              </p:ext>
            </p:extLst>
          </p:nvPr>
        </p:nvGraphicFramePr>
        <p:xfrm>
          <a:off x="609600" y="1219200"/>
          <a:ext cx="7924800"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10"/>
          <p:cNvSpPr/>
          <p:nvPr/>
        </p:nvSpPr>
        <p:spPr>
          <a:xfrm>
            <a:off x="305462" y="1066800"/>
            <a:ext cx="8549640" cy="914400"/>
          </a:xfrm>
          <a:prstGeom prst="leftRightArrow">
            <a:avLst>
              <a:gd name="adj1" fmla="val 67391"/>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Legal Services Ecosystem</a:t>
            </a:r>
          </a:p>
        </p:txBody>
      </p:sp>
      <p:sp>
        <p:nvSpPr>
          <p:cNvPr id="2" name="Title 1"/>
          <p:cNvSpPr>
            <a:spLocks noGrp="1"/>
          </p:cNvSpPr>
          <p:nvPr>
            <p:ph type="title"/>
          </p:nvPr>
        </p:nvSpPr>
        <p:spPr/>
        <p:txBody>
          <a:bodyPr/>
          <a:lstStyle/>
          <a:p>
            <a:r>
              <a:rPr lang="en-US" dirty="0"/>
              <a:t>Where does LPM fit in providing legal services?</a:t>
            </a:r>
          </a:p>
        </p:txBody>
      </p:sp>
      <p:sp>
        <p:nvSpPr>
          <p:cNvPr id="4" name="Rectangle: Rounded Corners 3"/>
          <p:cNvSpPr/>
          <p:nvPr/>
        </p:nvSpPr>
        <p:spPr>
          <a:xfrm>
            <a:off x="3170582" y="2209801"/>
            <a:ext cx="2819400" cy="3810000"/>
          </a:xfrm>
          <a:prstGeom prst="roundRect">
            <a:avLst/>
          </a:prstGeom>
          <a:ln w="28575">
            <a:solidFill>
              <a:schemeClr val="accent2"/>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xmlns="" val="2131989206"/>
              </p:ext>
            </p:extLst>
          </p:nvPr>
        </p:nvGraphicFramePr>
        <p:xfrm>
          <a:off x="838201" y="4191000"/>
          <a:ext cx="8016900" cy="1474470"/>
        </p:xfrm>
        <a:graphic>
          <a:graphicData uri="http://schemas.openxmlformats.org/drawingml/2006/table">
            <a:tbl>
              <a:tblPr firstRow="1" bandRow="1">
                <a:tableStyleId>{2D5ABB26-0587-4C30-8999-92F81FD0307C}</a:tableStyleId>
              </a:tblPr>
              <a:tblGrid>
                <a:gridCol w="2322654">
                  <a:extLst>
                    <a:ext uri="{9D8B030D-6E8A-4147-A177-3AD203B41FA5}">
                      <a16:colId xmlns="" xmlns:a16="http://schemas.microsoft.com/office/drawing/2014/main" val="20000"/>
                    </a:ext>
                  </a:extLst>
                </a:gridCol>
                <a:gridCol w="2847123">
                  <a:extLst>
                    <a:ext uri="{9D8B030D-6E8A-4147-A177-3AD203B41FA5}">
                      <a16:colId xmlns="" xmlns:a16="http://schemas.microsoft.com/office/drawing/2014/main" val="20001"/>
                    </a:ext>
                  </a:extLst>
                </a:gridCol>
                <a:gridCol w="2847123">
                  <a:extLst>
                    <a:ext uri="{9D8B030D-6E8A-4147-A177-3AD203B41FA5}">
                      <a16:colId xmlns="" xmlns:a16="http://schemas.microsoft.com/office/drawing/2014/main" val="20002"/>
                    </a:ext>
                  </a:extLst>
                </a:gridCol>
              </a:tblGrid>
              <a:tr h="370840">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P&amp;L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Operational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Efficiency</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Shareholder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Value Enhancement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Management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Status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Legal Spend Optimization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Knowledge Management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&amp; Client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Financial Management</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 Knowledge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Management</a:t>
                      </a:r>
                    </a:p>
                  </a:txBody>
                  <a:tcPr/>
                </a:tc>
                <a:extLst>
                  <a:ext uri="{0D108BD9-81ED-4DB2-BD59-A6C34878D82A}">
                    <a16:rowId xmlns="" xmlns:a16="http://schemas.microsoft.com/office/drawing/2014/main" val="10000"/>
                  </a:ext>
                </a:extLst>
              </a:tr>
            </a:tbl>
          </a:graphicData>
        </a:graphic>
      </p:graphicFrame>
      <p:sp>
        <p:nvSpPr>
          <p:cNvPr id="5" name="TextBox 4"/>
          <p:cNvSpPr txBox="1"/>
          <p:nvPr/>
        </p:nvSpPr>
        <p:spPr>
          <a:xfrm>
            <a:off x="3608070" y="5777350"/>
            <a:ext cx="1927860" cy="581698"/>
          </a:xfrm>
          <a:prstGeom prst="rect">
            <a:avLst/>
          </a:prstGeom>
          <a:solidFill>
            <a:schemeClr val="bg1"/>
          </a:solidFill>
        </p:spPr>
        <p:txBody>
          <a:bodyPr wrap="square" tIns="0" bIns="0" rtlCol="0" anchor="ctr" anchorCtr="0">
            <a:spAutoFit/>
          </a:bodyPr>
          <a:lstStyle/>
          <a:p>
            <a:pPr algn="ctr">
              <a:lnSpc>
                <a:spcPct val="90000"/>
              </a:lnSpc>
            </a:pPr>
            <a:r>
              <a:rPr lang="en-US" sz="2100" b="1" dirty="0">
                <a:solidFill>
                  <a:schemeClr val="accent1"/>
                </a:solidFill>
              </a:rPr>
              <a:t>Legal Project Management</a:t>
            </a:r>
          </a:p>
        </p:txBody>
      </p:sp>
    </p:spTree>
    <p:extLst>
      <p:ext uri="{BB962C8B-B14F-4D97-AF65-F5344CB8AC3E}">
        <p14:creationId xmlns:p14="http://schemas.microsoft.com/office/powerpoint/2010/main" xmlns="" val="904630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LPM myths and realities</a:t>
            </a:r>
          </a:p>
        </p:txBody>
      </p:sp>
      <p:pic>
        <p:nvPicPr>
          <p:cNvPr id="28" name="Picture 27" descr="photodune-3071121-black-equation-shaded-background-l.jpg"/>
          <p:cNvPicPr>
            <a:picLocks noChangeAspect="1"/>
          </p:cNvPicPr>
          <p:nvPr/>
        </p:nvPicPr>
        <p:blipFill rotWithShape="1">
          <a:blip r:embed="rId3" cstate="screen">
            <a:extLst>
              <a:ext uri="{28A0092B-C50C-407E-A947-70E740481C1C}">
                <a14:useLocalDpi xmlns:a14="http://schemas.microsoft.com/office/drawing/2010/main" xmlns=""/>
              </a:ext>
            </a:extLst>
          </a:blip>
          <a:srcRect t="7301" b="9960"/>
          <a:stretch/>
        </p:blipFill>
        <p:spPr>
          <a:xfrm>
            <a:off x="507520" y="1295399"/>
            <a:ext cx="3988280" cy="3440869"/>
          </a:xfrm>
          <a:prstGeom prst="rect">
            <a:avLst/>
          </a:prstGeom>
        </p:spPr>
      </p:pic>
      <p:sp>
        <p:nvSpPr>
          <p:cNvPr id="5" name="TextBox 4"/>
          <p:cNvSpPr txBox="1"/>
          <p:nvPr/>
        </p:nvSpPr>
        <p:spPr>
          <a:xfrm>
            <a:off x="507520" y="4736177"/>
            <a:ext cx="3988280" cy="1200329"/>
          </a:xfrm>
          <a:prstGeom prst="rect">
            <a:avLst/>
          </a:prstGeom>
          <a:solidFill>
            <a:schemeClr val="accent3"/>
          </a:solidFill>
        </p:spPr>
        <p:txBody>
          <a:bodyPr wrap="square" rtlCol="0" anchor="ctr">
            <a:noAutofit/>
          </a:bodyPr>
          <a:lstStyle/>
          <a:p>
            <a:pPr algn="ctr"/>
            <a:r>
              <a:rPr lang="en-US" b="1" dirty="0">
                <a:solidFill>
                  <a:schemeClr val="bg1"/>
                </a:solidFill>
                <a:latin typeface="+mj-lt"/>
              </a:rPr>
              <a:t>LPM is perceived as complex</a:t>
            </a:r>
          </a:p>
        </p:txBody>
      </p:sp>
      <p:sp>
        <p:nvSpPr>
          <p:cNvPr id="6" name="TextBox 5"/>
          <p:cNvSpPr txBox="1"/>
          <p:nvPr/>
        </p:nvSpPr>
        <p:spPr>
          <a:xfrm>
            <a:off x="4648200" y="4736178"/>
            <a:ext cx="3988280" cy="1200329"/>
          </a:xfrm>
          <a:prstGeom prst="rect">
            <a:avLst/>
          </a:prstGeom>
          <a:solidFill>
            <a:schemeClr val="accent3"/>
          </a:solidFill>
        </p:spPr>
        <p:txBody>
          <a:bodyPr wrap="square" rtlCol="0" anchor="ctr">
            <a:noAutofit/>
          </a:bodyPr>
          <a:lstStyle/>
          <a:p>
            <a:pPr algn="ctr"/>
            <a:r>
              <a:rPr lang="en-US" b="1" dirty="0">
                <a:solidFill>
                  <a:schemeClr val="bg1"/>
                </a:solidFill>
                <a:latin typeface="+mj-lt"/>
              </a:rPr>
              <a:t>LPM is </a:t>
            </a:r>
            <a:r>
              <a:rPr lang="en-US" b="1">
                <a:solidFill>
                  <a:schemeClr val="bg1"/>
                </a:solidFill>
                <a:latin typeface="+mj-lt"/>
              </a:rPr>
              <a:t>what </a:t>
            </a:r>
            <a:r>
              <a:rPr lang="en-US" b="1" smtClean="0">
                <a:solidFill>
                  <a:schemeClr val="bg1"/>
                </a:solidFill>
                <a:latin typeface="+mj-lt"/>
              </a:rPr>
              <a:t>many lawyers </a:t>
            </a:r>
            <a:r>
              <a:rPr lang="en-US" b="1" dirty="0">
                <a:solidFill>
                  <a:schemeClr val="bg1"/>
                </a:solidFill>
                <a:latin typeface="+mj-lt"/>
              </a:rPr>
              <a:t>already do, </a:t>
            </a:r>
            <a:r>
              <a:rPr lang="en-US" b="1" dirty="0" smtClean="0">
                <a:solidFill>
                  <a:schemeClr val="bg1"/>
                </a:solidFill>
                <a:latin typeface="+mj-lt"/>
              </a:rPr>
              <a:t>only </a:t>
            </a:r>
            <a:r>
              <a:rPr lang="en-US" b="1" dirty="0">
                <a:solidFill>
                  <a:schemeClr val="bg1"/>
                </a:solidFill>
                <a:latin typeface="+mj-lt"/>
              </a:rPr>
              <a:t>more systematically and </a:t>
            </a:r>
            <a:br>
              <a:rPr lang="en-US" b="1" dirty="0">
                <a:solidFill>
                  <a:schemeClr val="bg1"/>
                </a:solidFill>
                <a:latin typeface="+mj-lt"/>
              </a:rPr>
            </a:br>
            <a:r>
              <a:rPr lang="en-US" b="1" dirty="0">
                <a:solidFill>
                  <a:schemeClr val="bg1"/>
                </a:solidFill>
                <a:latin typeface="+mj-lt"/>
              </a:rPr>
              <a:t>using the language of business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xmlns=""/>
              </a:ext>
            </a:extLst>
          </a:blip>
          <a:srcRect b="-104"/>
          <a:stretch/>
        </p:blipFill>
        <p:spPr>
          <a:xfrm>
            <a:off x="4648200" y="1298889"/>
            <a:ext cx="3988280" cy="3437287"/>
          </a:xfrm>
          <a:prstGeom prst="rect">
            <a:avLst/>
          </a:prstGeom>
        </p:spPr>
      </p:pic>
    </p:spTree>
    <p:extLst>
      <p:ext uri="{BB962C8B-B14F-4D97-AF65-F5344CB8AC3E}">
        <p14:creationId xmlns:p14="http://schemas.microsoft.com/office/powerpoint/2010/main" xmlns="" val="103769557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6532" y="1225968"/>
            <a:ext cx="8229600" cy="692150"/>
          </a:xfrm>
          <a:prstGeom prst="rect">
            <a:avLst/>
          </a:prstGeom>
        </p:spPr>
        <p:txBody>
          <a:bodyPr/>
          <a:lstStyle>
            <a:lvl1pPr algn="l" defTabSz="914400" rtl="0" eaLnBrk="1" latinLnBrk="0" hangingPunct="1">
              <a:lnSpc>
                <a:spcPct val="80000"/>
              </a:lnSpc>
              <a:spcBef>
                <a:spcPct val="0"/>
              </a:spcBef>
              <a:buNone/>
              <a:defRPr sz="4000" kern="1200" cap="none" spc="-100" baseline="0">
                <a:ln>
                  <a:noFill/>
                </a:ln>
                <a:solidFill>
                  <a:schemeClr val="tx2"/>
                </a:solidFill>
                <a:effectLst/>
                <a:latin typeface="+mj-lt"/>
                <a:ea typeface="+mj-ea"/>
                <a:cs typeface="+mj-cs"/>
              </a:defRPr>
            </a:lvl1pPr>
          </a:lstStyle>
          <a:p>
            <a:pPr>
              <a:defRPr/>
            </a:pPr>
            <a:endParaRPr lang="en-US" sz="3200" spc="0" dirty="0">
              <a:solidFill>
                <a:schemeClr val="tx1"/>
              </a:solidFill>
            </a:endParaRPr>
          </a:p>
        </p:txBody>
      </p:sp>
      <p:sp>
        <p:nvSpPr>
          <p:cNvPr id="64518" name="TextBox 6"/>
          <p:cNvSpPr txBox="1">
            <a:spLocks noChangeArrowheads="1"/>
          </p:cNvSpPr>
          <p:nvPr/>
        </p:nvSpPr>
        <p:spPr bwMode="auto">
          <a:xfrm>
            <a:off x="635376" y="5986790"/>
            <a:ext cx="36147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100" i="1" dirty="0">
                <a:latin typeface="Arial" charset="0"/>
              </a:rPr>
              <a:t>Statistic from </a:t>
            </a:r>
            <a:r>
              <a:rPr lang="en-US" altLang="en-US" sz="1100" i="1" dirty="0" err="1">
                <a:latin typeface="Arial" charset="0"/>
              </a:rPr>
              <a:t>Wrike.com</a:t>
            </a:r>
            <a:endParaRPr lang="en-US" altLang="en-US" sz="1100" i="1" dirty="0">
              <a:latin typeface="Arial" charset="0"/>
            </a:endParaRPr>
          </a:p>
        </p:txBody>
      </p:sp>
      <p:sp>
        <p:nvSpPr>
          <p:cNvPr id="8" name="TextBox 7"/>
          <p:cNvSpPr txBox="1"/>
          <p:nvPr/>
        </p:nvSpPr>
        <p:spPr>
          <a:xfrm>
            <a:off x="4166226" y="2157791"/>
            <a:ext cx="4648200" cy="4330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7013" lvl="0" indent="-227013" fontAlgn="base">
              <a:spcBef>
                <a:spcPts val="18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200"/>
              </a:spcBef>
            </a:pPr>
            <a:r>
              <a:rPr lang="en-US" dirty="0"/>
              <a:t>Defining and managing the scope </a:t>
            </a:r>
            <a:br>
              <a:rPr lang="en-US" dirty="0"/>
            </a:br>
            <a:r>
              <a:rPr lang="en-US" dirty="0"/>
              <a:t>of the work</a:t>
            </a:r>
          </a:p>
          <a:p>
            <a:pPr>
              <a:spcBef>
                <a:spcPts val="1200"/>
              </a:spcBef>
            </a:pPr>
            <a:r>
              <a:rPr lang="en-US" dirty="0"/>
              <a:t>Making sure all those who need to be involved are in the loop</a:t>
            </a:r>
          </a:p>
          <a:p>
            <a:pPr>
              <a:spcBef>
                <a:spcPts val="1200"/>
              </a:spcBef>
            </a:pPr>
            <a:r>
              <a:rPr lang="en-US" dirty="0"/>
              <a:t>Making sure that risks are addressed on time by the right people</a:t>
            </a:r>
            <a:endParaRPr lang="en-US" sz="2800" dirty="0"/>
          </a:p>
          <a:p>
            <a:pPr>
              <a:spcBef>
                <a:spcPts val="1200"/>
              </a:spcBef>
            </a:pPr>
            <a:r>
              <a:rPr lang="en-US" dirty="0" smtClean="0"/>
              <a:t>Providing </a:t>
            </a:r>
            <a:r>
              <a:rPr lang="en-US" dirty="0"/>
              <a:t>status updates</a:t>
            </a:r>
          </a:p>
          <a:p>
            <a:pPr>
              <a:spcBef>
                <a:spcPts val="1200"/>
              </a:spcBef>
            </a:pPr>
            <a:r>
              <a:rPr lang="en-US" dirty="0"/>
              <a:t>Facilitating </a:t>
            </a:r>
            <a:r>
              <a:rPr lang="en-US" dirty="0" smtClean="0"/>
              <a:t>meetings </a:t>
            </a:r>
            <a:r>
              <a:rPr lang="en-US" dirty="0"/>
              <a:t>and discussions</a:t>
            </a:r>
          </a:p>
          <a:p>
            <a:pPr>
              <a:spcBef>
                <a:spcPts val="1200"/>
              </a:spcBef>
            </a:pPr>
            <a:r>
              <a:rPr lang="en-US" dirty="0"/>
              <a:t>Communicating meeting minutes and action </a:t>
            </a:r>
            <a:r>
              <a:rPr lang="en-US" dirty="0" smtClean="0"/>
              <a:t>items</a:t>
            </a:r>
            <a:endParaRPr lang="en-US" dirty="0"/>
          </a:p>
        </p:txBody>
      </p:sp>
      <p:sp>
        <p:nvSpPr>
          <p:cNvPr id="7" name="Title 6"/>
          <p:cNvSpPr>
            <a:spLocks noGrp="1"/>
          </p:cNvSpPr>
          <p:nvPr>
            <p:ph type="title"/>
          </p:nvPr>
        </p:nvSpPr>
        <p:spPr/>
        <p:txBody>
          <a:bodyPr/>
          <a:lstStyle/>
          <a:p>
            <a:r>
              <a:rPr lang="en-US" dirty="0" smtClean="0"/>
              <a:t>Myth</a:t>
            </a:r>
            <a:r>
              <a:rPr lang="en-US" dirty="0"/>
              <a:t>:</a:t>
            </a:r>
            <a:r>
              <a:rPr lang="en-US" dirty="0" smtClean="0"/>
              <a:t> </a:t>
            </a:r>
            <a:r>
              <a:rPr lang="en-US" altLang="en-US" dirty="0">
                <a:solidFill>
                  <a:schemeClr val="tx1"/>
                </a:solidFill>
                <a:latin typeface="Arial" charset="0"/>
              </a:rPr>
              <a:t>A PM spends </a:t>
            </a:r>
            <a:r>
              <a:rPr lang="en-US" altLang="en-US" dirty="0" smtClean="0">
                <a:solidFill>
                  <a:schemeClr val="tx1"/>
                </a:solidFill>
                <a:latin typeface="Arial" charset="0"/>
              </a:rPr>
              <a:t>lots of time </a:t>
            </a:r>
            <a:r>
              <a:rPr lang="en-US" altLang="en-US" dirty="0">
                <a:solidFill>
                  <a:schemeClr val="tx1"/>
                </a:solidFill>
                <a:latin typeface="Arial" charset="0"/>
              </a:rPr>
              <a:t>documenting </a:t>
            </a:r>
            <a:r>
              <a:rPr lang="en-US" altLang="en-US" dirty="0" smtClean="0">
                <a:solidFill>
                  <a:schemeClr val="tx1"/>
                </a:solidFill>
                <a:latin typeface="Arial" charset="0"/>
              </a:rPr>
              <a:t>and </a:t>
            </a:r>
            <a:r>
              <a:rPr lang="en-US" altLang="en-US" dirty="0">
                <a:solidFill>
                  <a:schemeClr val="tx1"/>
                </a:solidFill>
                <a:latin typeface="Arial" charset="0"/>
              </a:rPr>
              <a:t>updating project </a:t>
            </a:r>
            <a:r>
              <a:rPr lang="en-US" altLang="en-US" dirty="0" smtClean="0">
                <a:solidFill>
                  <a:schemeClr val="tx1"/>
                </a:solidFill>
                <a:latin typeface="Arial" charset="0"/>
              </a:rPr>
              <a:t>plans</a:t>
            </a:r>
            <a:endParaRPr lang="en-US" dirty="0"/>
          </a:p>
        </p:txBody>
      </p:sp>
      <p:graphicFrame>
        <p:nvGraphicFramePr>
          <p:cNvPr id="12" name="Chart 11"/>
          <p:cNvGraphicFramePr/>
          <p:nvPr>
            <p:extLst>
              <p:ext uri="{D42A27DB-BD31-4B8C-83A1-F6EECF244321}">
                <p14:modId xmlns:p14="http://schemas.microsoft.com/office/powerpoint/2010/main" xmlns="" val="4047013077"/>
              </p:ext>
            </p:extLst>
          </p:nvPr>
        </p:nvGraphicFramePr>
        <p:xfrm>
          <a:off x="178176" y="2013343"/>
          <a:ext cx="424142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4516" name="TextBox 4"/>
          <p:cNvSpPr txBox="1">
            <a:spLocks noChangeArrowheads="1"/>
          </p:cNvSpPr>
          <p:nvPr/>
        </p:nvSpPr>
        <p:spPr bwMode="auto">
          <a:xfrm>
            <a:off x="1549776" y="3318182"/>
            <a:ext cx="149701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en-US" sz="4800" b="1" dirty="0">
                <a:solidFill>
                  <a:schemeClr val="accent1"/>
                </a:solidFill>
                <a:latin typeface="Arial" charset="0"/>
              </a:rPr>
              <a:t>90</a:t>
            </a:r>
            <a:r>
              <a:rPr lang="en-US" altLang="en-US" sz="4800" dirty="0">
                <a:solidFill>
                  <a:schemeClr val="accent1"/>
                </a:solidFill>
                <a:latin typeface="Arial" charset="0"/>
              </a:rPr>
              <a:t>%</a:t>
            </a:r>
          </a:p>
        </p:txBody>
      </p:sp>
      <p:sp>
        <p:nvSpPr>
          <p:cNvPr id="64517" name="TextBox 5"/>
          <p:cNvSpPr txBox="1">
            <a:spLocks noChangeArrowheads="1"/>
          </p:cNvSpPr>
          <p:nvPr/>
        </p:nvSpPr>
        <p:spPr bwMode="auto">
          <a:xfrm>
            <a:off x="559176" y="4045628"/>
            <a:ext cx="3579813"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US" altLang="en-US" sz="2800" dirty="0">
                <a:latin typeface="Arial" charset="0"/>
              </a:rPr>
              <a:t>communication</a:t>
            </a:r>
          </a:p>
        </p:txBody>
      </p:sp>
      <p:sp>
        <p:nvSpPr>
          <p:cNvPr id="3" name="TextBox 2"/>
          <p:cNvSpPr txBox="1"/>
          <p:nvPr/>
        </p:nvSpPr>
        <p:spPr>
          <a:xfrm>
            <a:off x="356532" y="1092204"/>
            <a:ext cx="8498529" cy="892552"/>
          </a:xfrm>
          <a:prstGeom prst="rect">
            <a:avLst/>
          </a:prstGeom>
          <a:noFill/>
        </p:spPr>
        <p:txBody>
          <a:bodyPr wrap="square" rtlCol="0">
            <a:spAutoFit/>
          </a:bodyPr>
          <a:lstStyle/>
          <a:p>
            <a:r>
              <a:rPr lang="en-US" sz="2600" b="1" dirty="0">
                <a:solidFill>
                  <a:schemeClr val="accent1"/>
                </a:solidFill>
              </a:rPr>
              <a:t>Reality</a:t>
            </a:r>
            <a:r>
              <a:rPr lang="en-US" sz="2600" b="1" dirty="0"/>
              <a:t>: LPM is 90% about communication and speaking the client’s language</a:t>
            </a:r>
          </a:p>
        </p:txBody>
      </p:sp>
    </p:spTree>
    <p:extLst>
      <p:ext uri="{BB962C8B-B14F-4D97-AF65-F5344CB8AC3E}">
        <p14:creationId xmlns:p14="http://schemas.microsoft.com/office/powerpoint/2010/main" xmlns="" val="9499574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LPM helps address the challenges of the Legal Department  </a:t>
            </a:r>
          </a:p>
        </p:txBody>
      </p:sp>
      <p:sp>
        <p:nvSpPr>
          <p:cNvPr id="4" name="Up Arrow 3"/>
          <p:cNvSpPr/>
          <p:nvPr/>
        </p:nvSpPr>
        <p:spPr>
          <a:xfrm>
            <a:off x="990599" y="1163084"/>
            <a:ext cx="791705" cy="2723116"/>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430166"/>
            <a:ext cx="6781800" cy="2508379"/>
          </a:xfrm>
          <a:prstGeom prst="rect">
            <a:avLst/>
          </a:prstGeom>
          <a:noFill/>
        </p:spPr>
        <p:txBody>
          <a:bodyPr wrap="square" rtlCol="0">
            <a:spAutoFit/>
          </a:bodyPr>
          <a:lstStyle/>
          <a:p>
            <a:pPr>
              <a:spcBef>
                <a:spcPts val="600"/>
              </a:spcBef>
            </a:pPr>
            <a:r>
              <a:rPr lang="en-US" sz="2200" dirty="0"/>
              <a:t>Resource utilization improved</a:t>
            </a:r>
          </a:p>
          <a:p>
            <a:pPr>
              <a:spcBef>
                <a:spcPts val="600"/>
              </a:spcBef>
            </a:pPr>
            <a:r>
              <a:rPr lang="en-US" sz="2200" dirty="0"/>
              <a:t>Appropriate resource at the right time</a:t>
            </a:r>
          </a:p>
          <a:p>
            <a:pPr>
              <a:spcBef>
                <a:spcPts val="600"/>
              </a:spcBef>
            </a:pPr>
            <a:r>
              <a:rPr lang="en-US" sz="2200" dirty="0"/>
              <a:t>Budget to actuals accuracy</a:t>
            </a:r>
          </a:p>
          <a:p>
            <a:pPr>
              <a:spcBef>
                <a:spcPts val="600"/>
              </a:spcBef>
            </a:pPr>
            <a:r>
              <a:rPr lang="en-US" sz="2200" dirty="0"/>
              <a:t>Alignment between spend and value/outcomes</a:t>
            </a:r>
          </a:p>
          <a:p>
            <a:pPr>
              <a:spcBef>
                <a:spcPts val="600"/>
              </a:spcBef>
            </a:pPr>
            <a:r>
              <a:rPr lang="en-US" sz="2200" dirty="0"/>
              <a:t>Reusable work templates, plans and approaches</a:t>
            </a:r>
          </a:p>
          <a:p>
            <a:pPr>
              <a:spcBef>
                <a:spcPts val="600"/>
              </a:spcBef>
            </a:pPr>
            <a:r>
              <a:rPr lang="en-US" sz="2200" dirty="0"/>
              <a:t>Trust and transparency among team members</a:t>
            </a:r>
          </a:p>
        </p:txBody>
      </p:sp>
      <p:sp>
        <p:nvSpPr>
          <p:cNvPr id="6" name="Up Arrow 5"/>
          <p:cNvSpPr/>
          <p:nvPr/>
        </p:nvSpPr>
        <p:spPr>
          <a:xfrm rot="10800000">
            <a:off x="997689" y="4205625"/>
            <a:ext cx="791705" cy="2094549"/>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4889" y="4128819"/>
            <a:ext cx="5486400" cy="1677382"/>
          </a:xfrm>
          <a:prstGeom prst="rect">
            <a:avLst/>
          </a:prstGeom>
          <a:noFill/>
        </p:spPr>
        <p:txBody>
          <a:bodyPr wrap="square" rtlCol="0">
            <a:spAutoFit/>
          </a:bodyPr>
          <a:lstStyle/>
          <a:p>
            <a:pPr>
              <a:spcBef>
                <a:spcPts val="600"/>
              </a:spcBef>
            </a:pPr>
            <a:r>
              <a:rPr lang="en-US" sz="2200" dirty="0"/>
              <a:t>Non-value added (or wasted) time</a:t>
            </a:r>
          </a:p>
          <a:p>
            <a:pPr>
              <a:spcBef>
                <a:spcPts val="600"/>
              </a:spcBef>
            </a:pPr>
            <a:r>
              <a:rPr lang="en-US" sz="2200" dirty="0"/>
              <a:t>Surprising outcomes and costs</a:t>
            </a:r>
          </a:p>
          <a:p>
            <a:pPr>
              <a:spcBef>
                <a:spcPts val="600"/>
              </a:spcBef>
            </a:pPr>
            <a:r>
              <a:rPr lang="en-US" sz="2200" dirty="0"/>
              <a:t>Overall costs and spend</a:t>
            </a:r>
          </a:p>
          <a:p>
            <a:pPr>
              <a:spcBef>
                <a:spcPts val="600"/>
              </a:spcBef>
            </a:pPr>
            <a:r>
              <a:rPr lang="en-US" sz="2200" dirty="0"/>
              <a:t>Time to completion</a:t>
            </a:r>
          </a:p>
        </p:txBody>
      </p:sp>
      <p:cxnSp>
        <p:nvCxnSpPr>
          <p:cNvPr id="8" name="Straight Connector 7"/>
          <p:cNvCxnSpPr/>
          <p:nvPr/>
        </p:nvCxnSpPr>
        <p:spPr>
          <a:xfrm>
            <a:off x="838200" y="4031620"/>
            <a:ext cx="74980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97938" y="1668692"/>
            <a:ext cx="377026" cy="2031325"/>
          </a:xfrm>
          <a:prstGeom prst="rect">
            <a:avLst/>
          </a:prstGeom>
          <a:noFill/>
        </p:spPr>
        <p:txBody>
          <a:bodyPr wrap="none" rtlCol="0">
            <a:spAutoFit/>
          </a:bodyPr>
          <a:lstStyle/>
          <a:p>
            <a:pPr algn="ctr"/>
            <a:r>
              <a:rPr lang="en-US" b="1" dirty="0" smtClean="0">
                <a:solidFill>
                  <a:schemeClr val="bg1"/>
                </a:solidFill>
              </a:rPr>
              <a:t>I</a:t>
            </a:r>
          </a:p>
          <a:p>
            <a:pPr algn="ctr"/>
            <a:r>
              <a:rPr lang="en-US" b="1" dirty="0" smtClean="0">
                <a:solidFill>
                  <a:schemeClr val="bg1"/>
                </a:solidFill>
              </a:rPr>
              <a:t>M</a:t>
            </a:r>
          </a:p>
          <a:p>
            <a:pPr algn="ctr"/>
            <a:r>
              <a:rPr lang="en-US" b="1" dirty="0" smtClean="0">
                <a:solidFill>
                  <a:schemeClr val="bg1"/>
                </a:solidFill>
              </a:rPr>
              <a:t>P</a:t>
            </a:r>
          </a:p>
          <a:p>
            <a:pPr algn="ctr"/>
            <a:r>
              <a:rPr lang="en-US" b="1" dirty="0" smtClean="0">
                <a:solidFill>
                  <a:schemeClr val="bg1"/>
                </a:solidFill>
              </a:rPr>
              <a:t>R</a:t>
            </a:r>
          </a:p>
          <a:p>
            <a:pPr algn="ctr"/>
            <a:r>
              <a:rPr lang="en-US" b="1" dirty="0" smtClean="0">
                <a:solidFill>
                  <a:schemeClr val="bg1"/>
                </a:solidFill>
              </a:rPr>
              <a:t>O</a:t>
            </a:r>
          </a:p>
          <a:p>
            <a:pPr algn="ctr"/>
            <a:r>
              <a:rPr lang="en-US" b="1" dirty="0" smtClean="0">
                <a:solidFill>
                  <a:schemeClr val="bg1"/>
                </a:solidFill>
              </a:rPr>
              <a:t>V</a:t>
            </a:r>
          </a:p>
          <a:p>
            <a:pPr algn="ctr"/>
            <a:r>
              <a:rPr lang="en-US" b="1" dirty="0">
                <a:solidFill>
                  <a:schemeClr val="bg1"/>
                </a:solidFill>
              </a:rPr>
              <a:t>E</a:t>
            </a:r>
          </a:p>
        </p:txBody>
      </p:sp>
      <p:sp>
        <p:nvSpPr>
          <p:cNvPr id="10" name="TextBox 9"/>
          <p:cNvSpPr txBox="1"/>
          <p:nvPr/>
        </p:nvSpPr>
        <p:spPr>
          <a:xfrm>
            <a:off x="1197938" y="4205625"/>
            <a:ext cx="377026" cy="1754326"/>
          </a:xfrm>
          <a:prstGeom prst="rect">
            <a:avLst/>
          </a:prstGeom>
          <a:noFill/>
        </p:spPr>
        <p:txBody>
          <a:bodyPr wrap="square" rtlCol="0">
            <a:spAutoFit/>
          </a:bodyPr>
          <a:lstStyle/>
          <a:p>
            <a:r>
              <a:rPr lang="en-US" b="1" dirty="0" smtClean="0">
                <a:solidFill>
                  <a:schemeClr val="bg1"/>
                </a:solidFill>
              </a:rPr>
              <a:t>R</a:t>
            </a:r>
          </a:p>
          <a:p>
            <a:pPr marL="17463"/>
            <a:r>
              <a:rPr lang="en-US" b="1" dirty="0" smtClean="0">
                <a:solidFill>
                  <a:schemeClr val="bg1"/>
                </a:solidFill>
              </a:rPr>
              <a:t>E</a:t>
            </a:r>
          </a:p>
          <a:p>
            <a:r>
              <a:rPr lang="en-US" b="1" dirty="0" smtClean="0">
                <a:solidFill>
                  <a:schemeClr val="bg1"/>
                </a:solidFill>
              </a:rPr>
              <a:t>D</a:t>
            </a:r>
          </a:p>
          <a:p>
            <a:r>
              <a:rPr lang="en-US" b="1" dirty="0" smtClean="0">
                <a:solidFill>
                  <a:schemeClr val="bg1"/>
                </a:solidFill>
              </a:rPr>
              <a:t>U</a:t>
            </a:r>
          </a:p>
          <a:p>
            <a:r>
              <a:rPr lang="en-US" b="1" dirty="0" smtClean="0">
                <a:solidFill>
                  <a:schemeClr val="bg1"/>
                </a:solidFill>
              </a:rPr>
              <a:t>C</a:t>
            </a:r>
          </a:p>
          <a:p>
            <a:r>
              <a:rPr lang="en-US" b="1" dirty="0">
                <a:solidFill>
                  <a:schemeClr val="bg1"/>
                </a:solidFill>
              </a:rPr>
              <a:t>E</a:t>
            </a:r>
          </a:p>
        </p:txBody>
      </p:sp>
    </p:spTree>
    <p:extLst>
      <p:ext uri="{BB962C8B-B14F-4D97-AF65-F5344CB8AC3E}">
        <p14:creationId xmlns:p14="http://schemas.microsoft.com/office/powerpoint/2010/main" xmlns="" val="17512657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Factors </a:t>
            </a:r>
            <a:r>
              <a:rPr lang="en-US" dirty="0">
                <a:solidFill>
                  <a:srgbClr val="00659E"/>
                </a:solidFill>
              </a:rPr>
              <a:t>for the Sponsor of an LPM Effort</a:t>
            </a:r>
          </a:p>
        </p:txBody>
      </p:sp>
      <p:sp>
        <p:nvSpPr>
          <p:cNvPr id="7" name="Content Placeholder 4"/>
          <p:cNvSpPr>
            <a:spLocks noGrp="1"/>
          </p:cNvSpPr>
          <p:nvPr>
            <p:ph idx="1"/>
          </p:nvPr>
        </p:nvSpPr>
        <p:spPr>
          <a:xfrm>
            <a:off x="1042947" y="1190706"/>
            <a:ext cx="7315200" cy="5029200"/>
          </a:xfrm>
        </p:spPr>
        <p:txBody>
          <a:bodyPr>
            <a:noAutofit/>
          </a:bodyPr>
          <a:lstStyle/>
          <a:p>
            <a:pPr>
              <a:spcBef>
                <a:spcPts val="1200"/>
              </a:spcBef>
              <a:spcAft>
                <a:spcPts val="0"/>
              </a:spcAft>
            </a:pPr>
            <a:r>
              <a:rPr lang="en-US" sz="1900" dirty="0"/>
              <a:t>Don’t wait to perfect.  Start anywhere. Look for quick wins.</a:t>
            </a:r>
          </a:p>
          <a:p>
            <a:pPr>
              <a:spcBef>
                <a:spcPts val="1200"/>
              </a:spcBef>
              <a:spcAft>
                <a:spcPts val="0"/>
              </a:spcAft>
            </a:pPr>
            <a:r>
              <a:rPr lang="en-US" sz="1900" dirty="0"/>
              <a:t>Start with those who are eager to explore LPM practices.  </a:t>
            </a:r>
            <a:br>
              <a:rPr lang="en-US" sz="1900" dirty="0"/>
            </a:br>
            <a:r>
              <a:rPr lang="en-US" sz="1900" dirty="0"/>
              <a:t>Limit to one or two groups of lawyers or clients.</a:t>
            </a:r>
          </a:p>
          <a:p>
            <a:pPr>
              <a:spcBef>
                <a:spcPts val="1200"/>
              </a:spcBef>
              <a:spcAft>
                <a:spcPts val="0"/>
              </a:spcAft>
            </a:pPr>
            <a:r>
              <a:rPr lang="en-US" sz="1900" dirty="0"/>
              <a:t>Leverage dynamic individuals for LPM role — regardless of </a:t>
            </a:r>
            <a:br>
              <a:rPr lang="en-US" sz="1900" dirty="0"/>
            </a:br>
            <a:r>
              <a:rPr lang="en-US" sz="1900" dirty="0"/>
              <a:t>their title or level.</a:t>
            </a:r>
          </a:p>
          <a:p>
            <a:pPr>
              <a:spcBef>
                <a:spcPts val="1200"/>
              </a:spcBef>
              <a:spcAft>
                <a:spcPts val="0"/>
              </a:spcAft>
            </a:pPr>
            <a:r>
              <a:rPr lang="en-US" sz="1900" dirty="0"/>
              <a:t>Work through phases of matters to develop case studies.</a:t>
            </a:r>
          </a:p>
          <a:p>
            <a:pPr>
              <a:spcBef>
                <a:spcPts val="1200"/>
              </a:spcBef>
              <a:spcAft>
                <a:spcPts val="0"/>
              </a:spcAft>
            </a:pPr>
            <a:r>
              <a:rPr lang="en-US" sz="1900" dirty="0"/>
              <a:t>Whenever possible, use data to measure and demonstrate </a:t>
            </a:r>
            <a:br>
              <a:rPr lang="en-US" sz="1900" dirty="0"/>
            </a:br>
            <a:r>
              <a:rPr lang="en-US" sz="1900" dirty="0"/>
              <a:t>benefits of LPM practices.</a:t>
            </a:r>
          </a:p>
          <a:p>
            <a:pPr>
              <a:spcBef>
                <a:spcPts val="1200"/>
              </a:spcBef>
              <a:spcAft>
                <a:spcPts val="0"/>
              </a:spcAft>
            </a:pPr>
            <a:r>
              <a:rPr lang="en-US" sz="1900" dirty="0"/>
              <a:t>Conduct post-matter reviews to find improvement opportunities </a:t>
            </a:r>
            <a:br>
              <a:rPr lang="en-US" sz="1900" dirty="0"/>
            </a:br>
            <a:r>
              <a:rPr lang="en-US" sz="1900" dirty="0"/>
              <a:t>for the next matter.</a:t>
            </a:r>
          </a:p>
          <a:p>
            <a:pPr>
              <a:spcBef>
                <a:spcPts val="1200"/>
              </a:spcBef>
              <a:spcAft>
                <a:spcPts val="0"/>
              </a:spcAft>
            </a:pPr>
            <a:r>
              <a:rPr lang="en-US" sz="1900" dirty="0"/>
              <a:t>Refine and improve.</a:t>
            </a:r>
          </a:p>
          <a:p>
            <a:pPr>
              <a:spcBef>
                <a:spcPts val="1200"/>
              </a:spcBef>
              <a:spcAft>
                <a:spcPts val="0"/>
              </a:spcAft>
            </a:pPr>
            <a:r>
              <a:rPr lang="en-US" sz="1900" dirty="0"/>
              <a:t>Sell success stories.</a:t>
            </a:r>
          </a:p>
          <a:p>
            <a:pPr>
              <a:spcBef>
                <a:spcPts val="1200"/>
              </a:spcBef>
              <a:spcAft>
                <a:spcPts val="0"/>
              </a:spcAft>
            </a:pPr>
            <a:r>
              <a:rPr lang="en-US" sz="1900" dirty="0"/>
              <a:t>Repeat and expand.</a:t>
            </a:r>
          </a:p>
        </p:txBody>
      </p:sp>
      <p:sp>
        <p:nvSpPr>
          <p:cNvPr id="4" name="Rectangle 3"/>
          <p:cNvSpPr/>
          <p:nvPr/>
        </p:nvSpPr>
        <p:spPr>
          <a:xfrm>
            <a:off x="838200" y="1119147"/>
            <a:ext cx="7467600" cy="5233945"/>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852401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Getting </a:t>
            </a:r>
            <a:r>
              <a:rPr lang="en-US" dirty="0"/>
              <a:t>Started with a Three-Step Plan</a:t>
            </a:r>
          </a:p>
        </p:txBody>
      </p:sp>
      <p:graphicFrame>
        <p:nvGraphicFramePr>
          <p:cNvPr id="3" name="Diagram 2"/>
          <p:cNvGraphicFramePr/>
          <p:nvPr>
            <p:extLst>
              <p:ext uri="{D42A27DB-BD31-4B8C-83A1-F6EECF244321}">
                <p14:modId xmlns:p14="http://schemas.microsoft.com/office/powerpoint/2010/main" xmlns="" val="699486169"/>
              </p:ext>
            </p:extLst>
          </p:nvPr>
        </p:nvGraphicFramePr>
        <p:xfrm>
          <a:off x="384628" y="838200"/>
          <a:ext cx="837837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5431" y="2731532"/>
            <a:ext cx="2590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27013" lvl="0" indent="-227013" fontAlgn="base">
              <a:spcBef>
                <a:spcPts val="12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000"/>
              </a:spcBef>
            </a:pPr>
            <a:r>
              <a:rPr lang="en-US" dirty="0"/>
              <a:t>Educate internal counsel on benefits of LPM</a:t>
            </a:r>
          </a:p>
          <a:p>
            <a:pPr>
              <a:spcBef>
                <a:spcPts val="1000"/>
              </a:spcBef>
            </a:pPr>
            <a:r>
              <a:rPr lang="en-US" dirty="0"/>
              <a:t>Select appropriate aspects of matters to pilot</a:t>
            </a:r>
          </a:p>
          <a:p>
            <a:pPr>
              <a:spcBef>
                <a:spcPts val="1000"/>
              </a:spcBef>
            </a:pPr>
            <a:r>
              <a:rPr lang="en-US" dirty="0"/>
              <a:t>Agree upon initial matter-level LPM deliverables</a:t>
            </a:r>
          </a:p>
        </p:txBody>
      </p:sp>
      <p:sp>
        <p:nvSpPr>
          <p:cNvPr id="5" name="TextBox 4"/>
          <p:cNvSpPr txBox="1"/>
          <p:nvPr/>
        </p:nvSpPr>
        <p:spPr>
          <a:xfrm>
            <a:off x="3148631" y="2731532"/>
            <a:ext cx="2590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27013" lvl="0" indent="-227013" fontAlgn="base">
              <a:spcBef>
                <a:spcPts val="12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000"/>
              </a:spcBef>
            </a:pPr>
            <a:r>
              <a:rPr lang="en-US" dirty="0"/>
              <a:t>Establish and train LPM lead or team</a:t>
            </a:r>
          </a:p>
          <a:p>
            <a:pPr>
              <a:spcBef>
                <a:spcPts val="1000"/>
              </a:spcBef>
            </a:pPr>
            <a:r>
              <a:rPr lang="en-US" dirty="0"/>
              <a:t>Develop LPM playbook and tools</a:t>
            </a:r>
          </a:p>
          <a:p>
            <a:pPr>
              <a:spcBef>
                <a:spcPts val="1000"/>
              </a:spcBef>
            </a:pPr>
            <a:r>
              <a:rPr lang="en-US" dirty="0"/>
              <a:t>Test and validate the proposed process</a:t>
            </a:r>
          </a:p>
        </p:txBody>
      </p:sp>
      <p:sp>
        <p:nvSpPr>
          <p:cNvPr id="6" name="TextBox 5"/>
          <p:cNvSpPr txBox="1"/>
          <p:nvPr/>
        </p:nvSpPr>
        <p:spPr>
          <a:xfrm>
            <a:off x="5888202" y="2731532"/>
            <a:ext cx="3051627"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27013" lvl="0" indent="-227013" fontAlgn="base">
              <a:spcBef>
                <a:spcPts val="12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000"/>
              </a:spcBef>
            </a:pPr>
            <a:r>
              <a:rPr lang="en-US" dirty="0"/>
              <a:t>Use LPM on a few initial matters</a:t>
            </a:r>
          </a:p>
          <a:p>
            <a:pPr>
              <a:spcBef>
                <a:spcPts val="1000"/>
              </a:spcBef>
            </a:pPr>
            <a:r>
              <a:rPr lang="en-US" dirty="0"/>
              <a:t>Monitor impact of LPM compliance and results</a:t>
            </a:r>
          </a:p>
          <a:p>
            <a:pPr>
              <a:spcBef>
                <a:spcPts val="1000"/>
              </a:spcBef>
            </a:pPr>
            <a:r>
              <a:rPr lang="en-US" dirty="0"/>
              <a:t>Identify what works and what does not </a:t>
            </a:r>
            <a:br>
              <a:rPr lang="en-US" dirty="0"/>
            </a:br>
            <a:r>
              <a:rPr lang="en-US" dirty="0"/>
              <a:t>and refine for broader rollout</a:t>
            </a:r>
          </a:p>
          <a:p>
            <a:pPr>
              <a:spcBef>
                <a:spcPts val="1000"/>
              </a:spcBef>
            </a:pPr>
            <a:r>
              <a:rPr lang="en-US" dirty="0"/>
              <a:t>Promote LPM success stories</a:t>
            </a:r>
          </a:p>
        </p:txBody>
      </p:sp>
      <p:sp>
        <p:nvSpPr>
          <p:cNvPr id="7" name="TextBox 6"/>
          <p:cNvSpPr txBox="1"/>
          <p:nvPr/>
        </p:nvSpPr>
        <p:spPr>
          <a:xfrm>
            <a:off x="685800" y="1219200"/>
            <a:ext cx="2362200" cy="369332"/>
          </a:xfrm>
          <a:prstGeom prst="rect">
            <a:avLst/>
          </a:prstGeom>
          <a:noFill/>
        </p:spPr>
        <p:txBody>
          <a:bodyPr wrap="square" rtlCol="0">
            <a:spAutoFit/>
          </a:bodyPr>
          <a:lstStyle/>
          <a:p>
            <a:pPr algn="ctr"/>
            <a:r>
              <a:rPr lang="en-US" b="1" i="1" dirty="0">
                <a:solidFill>
                  <a:schemeClr val="accent3"/>
                </a:solidFill>
              </a:rPr>
              <a:t>Month 1</a:t>
            </a:r>
          </a:p>
        </p:txBody>
      </p:sp>
      <p:sp>
        <p:nvSpPr>
          <p:cNvPr id="8" name="TextBox 7"/>
          <p:cNvSpPr txBox="1"/>
          <p:nvPr/>
        </p:nvSpPr>
        <p:spPr>
          <a:xfrm>
            <a:off x="3238500" y="1219200"/>
            <a:ext cx="2362200" cy="369332"/>
          </a:xfrm>
          <a:prstGeom prst="rect">
            <a:avLst/>
          </a:prstGeom>
          <a:noFill/>
        </p:spPr>
        <p:txBody>
          <a:bodyPr wrap="square" rtlCol="0">
            <a:spAutoFit/>
          </a:bodyPr>
          <a:lstStyle/>
          <a:p>
            <a:pPr algn="ctr"/>
            <a:r>
              <a:rPr lang="en-US" b="1" i="1" dirty="0">
                <a:solidFill>
                  <a:schemeClr val="accent3"/>
                </a:solidFill>
              </a:rPr>
              <a:t>Months 2 and 3</a:t>
            </a:r>
          </a:p>
        </p:txBody>
      </p:sp>
      <p:sp>
        <p:nvSpPr>
          <p:cNvPr id="9" name="TextBox 8"/>
          <p:cNvSpPr txBox="1"/>
          <p:nvPr/>
        </p:nvSpPr>
        <p:spPr>
          <a:xfrm>
            <a:off x="5863772" y="1219200"/>
            <a:ext cx="2362200" cy="369332"/>
          </a:xfrm>
          <a:prstGeom prst="rect">
            <a:avLst/>
          </a:prstGeom>
          <a:noFill/>
        </p:spPr>
        <p:txBody>
          <a:bodyPr wrap="square" rtlCol="0">
            <a:spAutoFit/>
          </a:bodyPr>
          <a:lstStyle/>
          <a:p>
            <a:pPr algn="ctr"/>
            <a:r>
              <a:rPr lang="en-US" b="1" i="1" dirty="0">
                <a:solidFill>
                  <a:schemeClr val="accent3"/>
                </a:solidFill>
              </a:rPr>
              <a:t>Months 3 to 6</a:t>
            </a:r>
          </a:p>
        </p:txBody>
      </p:sp>
    </p:spTree>
    <p:extLst>
      <p:ext uri="{BB962C8B-B14F-4D97-AF65-F5344CB8AC3E}">
        <p14:creationId xmlns:p14="http://schemas.microsoft.com/office/powerpoint/2010/main" xmlns="" val="29930403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to Our Contributors</a:t>
            </a:r>
          </a:p>
        </p:txBody>
      </p:sp>
      <p:sp>
        <p:nvSpPr>
          <p:cNvPr id="11" name="Rectangle 10"/>
          <p:cNvSpPr/>
          <p:nvPr/>
        </p:nvSpPr>
        <p:spPr>
          <a:xfrm>
            <a:off x="609600" y="1066801"/>
            <a:ext cx="8534400" cy="4800600"/>
          </a:xfrm>
          <a:prstGeom prst="rect">
            <a:avLst/>
          </a:prstGeom>
        </p:spPr>
        <p:txBody>
          <a:bodyPr wrap="square" numCol="2">
            <a:noAutofit/>
          </a:bodyPr>
          <a:lstStyle/>
          <a:p>
            <a:pPr>
              <a:spcAft>
                <a:spcPts val="1200"/>
              </a:spcAft>
            </a:pPr>
            <a:r>
              <a:rPr lang="en-US" sz="1250" dirty="0"/>
              <a:t>Aileen Leventon, Edge International</a:t>
            </a:r>
          </a:p>
          <a:p>
            <a:pPr>
              <a:spcAft>
                <a:spcPts val="1200"/>
              </a:spcAft>
            </a:pPr>
            <a:r>
              <a:rPr lang="en-US" sz="1250" dirty="0"/>
              <a:t>Andy Daws, Riverview Law</a:t>
            </a:r>
          </a:p>
          <a:p>
            <a:pPr>
              <a:spcAft>
                <a:spcPts val="1200"/>
              </a:spcAft>
            </a:pPr>
            <a:r>
              <a:rPr lang="en-US" sz="1250" dirty="0"/>
              <a:t>Brendan </a:t>
            </a:r>
            <a:r>
              <a:rPr lang="en-US" sz="1250" dirty="0" err="1"/>
              <a:t>McInerney</a:t>
            </a:r>
            <a:r>
              <a:rPr lang="en-US" sz="1250" dirty="0"/>
              <a:t>, Dorsey &amp; Whitney LLP</a:t>
            </a:r>
          </a:p>
          <a:p>
            <a:pPr>
              <a:spcAft>
                <a:spcPts val="1200"/>
              </a:spcAft>
            </a:pPr>
            <a:r>
              <a:rPr lang="en-US" sz="1250" dirty="0"/>
              <a:t>Brian Pike, Riverview Law</a:t>
            </a:r>
          </a:p>
          <a:p>
            <a:pPr>
              <a:spcAft>
                <a:spcPts val="1200"/>
              </a:spcAft>
            </a:pPr>
            <a:r>
              <a:rPr lang="en-US" sz="1250" dirty="0" smtClean="0"/>
              <a:t>Connie Brenton, NetApp</a:t>
            </a:r>
          </a:p>
          <a:p>
            <a:pPr>
              <a:spcAft>
                <a:spcPts val="1200"/>
              </a:spcAft>
            </a:pPr>
            <a:r>
              <a:rPr lang="en-US" sz="1250" dirty="0" smtClean="0"/>
              <a:t>Dan </a:t>
            </a:r>
            <a:r>
              <a:rPr lang="en-US" sz="1250" dirty="0" err="1"/>
              <a:t>Safran</a:t>
            </a:r>
            <a:r>
              <a:rPr lang="en-US" sz="1250" dirty="0"/>
              <a:t>, </a:t>
            </a:r>
            <a:r>
              <a:rPr lang="en-US" sz="1250" dirty="0" err="1"/>
              <a:t>LegalShift</a:t>
            </a:r>
            <a:r>
              <a:rPr lang="en-US" sz="1250" dirty="0"/>
              <a:t>, LLC</a:t>
            </a:r>
          </a:p>
          <a:p>
            <a:pPr>
              <a:spcAft>
                <a:spcPts val="1200"/>
              </a:spcAft>
            </a:pPr>
            <a:r>
              <a:rPr lang="en-US" sz="1250" dirty="0"/>
              <a:t>Danny </a:t>
            </a:r>
            <a:r>
              <a:rPr lang="en-US" sz="1250" dirty="0" err="1"/>
              <a:t>Kotlowitz</a:t>
            </a:r>
            <a:r>
              <a:rPr lang="en-US" sz="1250" dirty="0"/>
              <a:t>, Telstra</a:t>
            </a:r>
          </a:p>
          <a:p>
            <a:pPr>
              <a:spcAft>
                <a:spcPts val="1200"/>
              </a:spcAft>
            </a:pPr>
            <a:r>
              <a:rPr lang="en-US" sz="1250" dirty="0"/>
              <a:t>David Rueff, Baker Donelson</a:t>
            </a:r>
          </a:p>
          <a:p>
            <a:pPr>
              <a:spcAft>
                <a:spcPts val="1200"/>
              </a:spcAft>
            </a:pPr>
            <a:r>
              <a:rPr lang="en-US" sz="1250" dirty="0"/>
              <a:t>Gavin Gray, Baker McKenzie</a:t>
            </a:r>
          </a:p>
          <a:p>
            <a:pPr>
              <a:spcAft>
                <a:spcPts val="1200"/>
              </a:spcAft>
            </a:pPr>
            <a:r>
              <a:rPr lang="en-US" sz="1250" dirty="0"/>
              <a:t>Janelle </a:t>
            </a:r>
            <a:r>
              <a:rPr lang="en-US" sz="1250" dirty="0" err="1"/>
              <a:t>Eveland</a:t>
            </a:r>
            <a:r>
              <a:rPr lang="en-US" sz="1250" dirty="0"/>
              <a:t> Belling, Perkins Coie</a:t>
            </a:r>
          </a:p>
          <a:p>
            <a:pPr>
              <a:spcAft>
                <a:spcPts val="1200"/>
              </a:spcAft>
            </a:pPr>
            <a:r>
              <a:rPr lang="en-US" sz="1250" dirty="0"/>
              <a:t>Joanna Dent, Telstra</a:t>
            </a:r>
          </a:p>
          <a:p>
            <a:pPr>
              <a:spcAft>
                <a:spcPts val="1200"/>
              </a:spcAft>
            </a:pPr>
            <a:r>
              <a:rPr lang="en-US" sz="1250" dirty="0"/>
              <a:t>Karen Murakami, CLOC</a:t>
            </a:r>
          </a:p>
          <a:p>
            <a:pPr>
              <a:spcAft>
                <a:spcPts val="1200"/>
              </a:spcAft>
            </a:pPr>
            <a:r>
              <a:rPr lang="en-US" sz="1250" dirty="0"/>
              <a:t>Kevin </a:t>
            </a:r>
            <a:r>
              <a:rPr lang="en-US" sz="1250" dirty="0" err="1"/>
              <a:t>Bielawski</a:t>
            </a:r>
            <a:r>
              <a:rPr lang="en-US" sz="1250" dirty="0"/>
              <a:t>, </a:t>
            </a:r>
            <a:r>
              <a:rPr lang="en-US" sz="1250" dirty="0" err="1"/>
              <a:t>Husch</a:t>
            </a:r>
            <a:r>
              <a:rPr lang="en-US" sz="1250" dirty="0"/>
              <a:t> </a:t>
            </a:r>
            <a:r>
              <a:rPr lang="en-US" sz="1250" dirty="0" smtClean="0"/>
              <a:t>Blackwell</a:t>
            </a:r>
          </a:p>
          <a:p>
            <a:pPr>
              <a:spcAft>
                <a:spcPts val="1200"/>
              </a:spcAft>
            </a:pPr>
            <a:r>
              <a:rPr lang="en-US" sz="1250" dirty="0" smtClean="0"/>
              <a:t>Larry </a:t>
            </a:r>
            <a:r>
              <a:rPr lang="en-US" sz="1250" dirty="0" err="1" smtClean="0"/>
              <a:t>Bridgesmith</a:t>
            </a:r>
            <a:r>
              <a:rPr lang="en-US" sz="1250" dirty="0" smtClean="0"/>
              <a:t>, Legal Alignment</a:t>
            </a:r>
            <a:endParaRPr lang="en-US" sz="1250" dirty="0"/>
          </a:p>
          <a:p>
            <a:pPr>
              <a:spcAft>
                <a:spcPts val="1200"/>
              </a:spcAft>
            </a:pPr>
            <a:r>
              <a:rPr lang="en-US" sz="1250" dirty="0"/>
              <a:t>Liam Brown, Elevate Services</a:t>
            </a:r>
            <a:br>
              <a:rPr lang="en-US" sz="1250" dirty="0"/>
            </a:br>
            <a:r>
              <a:rPr lang="en-US" sz="1250" dirty="0"/>
              <a:t/>
            </a:r>
            <a:br>
              <a:rPr lang="en-US" sz="1250" dirty="0"/>
            </a:br>
            <a:r>
              <a:rPr lang="en-US" sz="1250" dirty="0"/>
              <a:t>Lisa Goodman, Telstra</a:t>
            </a:r>
          </a:p>
          <a:p>
            <a:pPr>
              <a:spcAft>
                <a:spcPts val="1200"/>
              </a:spcAft>
            </a:pPr>
            <a:r>
              <a:rPr lang="en-US" sz="1250" dirty="0" smtClean="0"/>
              <a:t>Lynne </a:t>
            </a:r>
            <a:r>
              <a:rPr lang="en-US" sz="1250" dirty="0"/>
              <a:t>Maher, </a:t>
            </a:r>
            <a:r>
              <a:rPr lang="en-US" sz="1250" dirty="0" err="1"/>
              <a:t>Hunton</a:t>
            </a:r>
            <a:r>
              <a:rPr lang="en-US" sz="1250" dirty="0"/>
              <a:t> &amp; Williams LLP</a:t>
            </a:r>
          </a:p>
          <a:p>
            <a:pPr>
              <a:spcAft>
                <a:spcPts val="1200"/>
              </a:spcAft>
            </a:pPr>
            <a:r>
              <a:rPr lang="en-US" sz="1250" dirty="0"/>
              <a:t>Mick Sheehy, Telstra</a:t>
            </a:r>
          </a:p>
          <a:p>
            <a:pPr>
              <a:spcAft>
                <a:spcPts val="1200"/>
              </a:spcAft>
            </a:pPr>
            <a:r>
              <a:rPr lang="en-US" sz="1250" dirty="0"/>
              <a:t>Nicole </a:t>
            </a:r>
            <a:r>
              <a:rPr lang="en-US" sz="1250" dirty="0" err="1"/>
              <a:t>Bergknoff</a:t>
            </a:r>
            <a:r>
              <a:rPr lang="en-US" sz="1250" dirty="0"/>
              <a:t>, Raymond James</a:t>
            </a:r>
          </a:p>
          <a:p>
            <a:pPr>
              <a:spcAft>
                <a:spcPts val="1200"/>
              </a:spcAft>
            </a:pPr>
            <a:r>
              <a:rPr lang="en-US" sz="1250" dirty="0"/>
              <a:t>Patrick Ellis, General Motors</a:t>
            </a:r>
          </a:p>
          <a:p>
            <a:pPr>
              <a:spcAft>
                <a:spcPts val="1200"/>
              </a:spcAft>
            </a:pPr>
            <a:r>
              <a:rPr lang="en-US" sz="1250" dirty="0"/>
              <a:t>Pratik Patel, Elevate Services</a:t>
            </a:r>
          </a:p>
          <a:p>
            <a:pPr>
              <a:spcAft>
                <a:spcPts val="1200"/>
              </a:spcAft>
            </a:pPr>
            <a:r>
              <a:rPr lang="en-US" sz="1250" dirty="0"/>
              <a:t>Rick </a:t>
            </a:r>
            <a:r>
              <a:rPr lang="en-US" sz="1250" dirty="0" err="1"/>
              <a:t>Kathuria</a:t>
            </a:r>
            <a:r>
              <a:rPr lang="en-US" sz="1250" dirty="0"/>
              <a:t>, </a:t>
            </a:r>
            <a:r>
              <a:rPr lang="en-US" sz="1250" dirty="0" err="1"/>
              <a:t>Gowling</a:t>
            </a:r>
            <a:r>
              <a:rPr lang="en-US" sz="1250" dirty="0"/>
              <a:t> WLG</a:t>
            </a:r>
          </a:p>
          <a:p>
            <a:pPr>
              <a:spcAft>
                <a:spcPts val="1200"/>
              </a:spcAft>
            </a:pPr>
            <a:r>
              <a:rPr lang="en-US" sz="1250" dirty="0"/>
              <a:t>Sandy MacDonnell, CLOC</a:t>
            </a:r>
          </a:p>
          <a:p>
            <a:pPr>
              <a:spcAft>
                <a:spcPts val="1200"/>
              </a:spcAft>
            </a:pPr>
            <a:r>
              <a:rPr lang="en-US" sz="1250" dirty="0"/>
              <a:t>Sarah </a:t>
            </a:r>
            <a:r>
              <a:rPr lang="en-US" sz="1250" dirty="0" err="1"/>
              <a:t>Rainbird</a:t>
            </a:r>
            <a:r>
              <a:rPr lang="en-US" sz="1250" dirty="0"/>
              <a:t>, CLOC</a:t>
            </a:r>
          </a:p>
          <a:p>
            <a:pPr>
              <a:spcAft>
                <a:spcPts val="1200"/>
              </a:spcAft>
            </a:pPr>
            <a:r>
              <a:rPr lang="en-US" sz="1250" dirty="0"/>
              <a:t>Scott Rosenberg, </a:t>
            </a:r>
            <a:r>
              <a:rPr lang="en-US" sz="1250" dirty="0" err="1"/>
              <a:t>LegalShift</a:t>
            </a:r>
            <a:r>
              <a:rPr lang="en-US" sz="1250" dirty="0"/>
              <a:t>, LLC</a:t>
            </a:r>
          </a:p>
          <a:p>
            <a:pPr>
              <a:spcAft>
                <a:spcPts val="1200"/>
              </a:spcAft>
            </a:pPr>
            <a:r>
              <a:rPr lang="en-US" sz="1250" dirty="0"/>
              <a:t>Stuart Dodds, Baker McKenzie</a:t>
            </a:r>
          </a:p>
          <a:p>
            <a:pPr>
              <a:spcAft>
                <a:spcPts val="1200"/>
              </a:spcAft>
            </a:pPr>
            <a:r>
              <a:rPr lang="en-US" sz="1250" dirty="0"/>
              <a:t>Susan </a:t>
            </a:r>
            <a:r>
              <a:rPr lang="en-US" sz="1250" dirty="0" err="1"/>
              <a:t>Lambreth</a:t>
            </a:r>
            <a:r>
              <a:rPr lang="en-US" sz="1250" dirty="0"/>
              <a:t>, Law Vision Group</a:t>
            </a:r>
          </a:p>
          <a:p>
            <a:pPr>
              <a:spcAft>
                <a:spcPts val="1200"/>
              </a:spcAft>
            </a:pPr>
            <a:r>
              <a:rPr lang="en-US" sz="1250" dirty="0"/>
              <a:t>Verity White, Telstra</a:t>
            </a:r>
          </a:p>
        </p:txBody>
      </p:sp>
      <p:sp>
        <p:nvSpPr>
          <p:cNvPr id="3" name="TextBox 2"/>
          <p:cNvSpPr txBox="1"/>
          <p:nvPr/>
        </p:nvSpPr>
        <p:spPr>
          <a:xfrm>
            <a:off x="609600" y="6096000"/>
            <a:ext cx="7848600" cy="307777"/>
          </a:xfrm>
          <a:prstGeom prst="rect">
            <a:avLst/>
          </a:prstGeom>
          <a:noFill/>
          <a:ln>
            <a:solidFill>
              <a:srgbClr val="00659E"/>
            </a:solidFill>
          </a:ln>
        </p:spPr>
        <p:txBody>
          <a:bodyPr wrap="square" rtlCol="0">
            <a:spAutoFit/>
          </a:bodyPr>
          <a:lstStyle/>
          <a:p>
            <a:r>
              <a:rPr lang="en-US" sz="1400" b="1" dirty="0" smtClean="0">
                <a:solidFill>
                  <a:srgbClr val="00659E"/>
                </a:solidFill>
              </a:rPr>
              <a:t>For more information, please contact Sandy MacDonnell at </a:t>
            </a:r>
            <a:r>
              <a:rPr lang="en-US" sz="1400" b="1" dirty="0" smtClean="0">
                <a:solidFill>
                  <a:srgbClr val="00659E"/>
                </a:solidFill>
                <a:hlinkClick r:id="rId3"/>
              </a:rPr>
              <a:t>sandra.macdonnell@cloc.org</a:t>
            </a:r>
            <a:r>
              <a:rPr lang="en-US" sz="1400" b="1" dirty="0" smtClean="0">
                <a:solidFill>
                  <a:srgbClr val="00659E"/>
                </a:solidFill>
              </a:rPr>
              <a:t> </a:t>
            </a:r>
            <a:endParaRPr lang="en-US" sz="1400" b="1" dirty="0">
              <a:solidFill>
                <a:srgbClr val="00659E"/>
              </a:solidFill>
            </a:endParaRPr>
          </a:p>
        </p:txBody>
      </p:sp>
    </p:spTree>
    <p:extLst>
      <p:ext uri="{BB962C8B-B14F-4D97-AF65-F5344CB8AC3E}">
        <p14:creationId xmlns:p14="http://schemas.microsoft.com/office/powerpoint/2010/main" xmlns="" val="5558675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the Legal Department</a:t>
            </a:r>
          </a:p>
        </p:txBody>
      </p:sp>
      <p:sp>
        <p:nvSpPr>
          <p:cNvPr id="3" name="Content Placeholder 2"/>
          <p:cNvSpPr>
            <a:spLocks noGrp="1"/>
          </p:cNvSpPr>
          <p:nvPr>
            <p:ph idx="4294967295"/>
          </p:nvPr>
        </p:nvSpPr>
        <p:spPr>
          <a:xfrm>
            <a:off x="1066800" y="1371600"/>
            <a:ext cx="7010400" cy="4941888"/>
          </a:xfrm>
          <a:ln>
            <a:noFill/>
          </a:ln>
        </p:spPr>
        <p:txBody>
          <a:bodyPr/>
          <a:lstStyle/>
          <a:p>
            <a:r>
              <a:rPr lang="en-US" dirty="0"/>
              <a:t>The role of lawyers is to help clients achieve business goals and protect against legal risk </a:t>
            </a:r>
          </a:p>
          <a:p>
            <a:r>
              <a:rPr lang="en-US" dirty="0"/>
              <a:t>Lawyers and clients need to find a way to be sure that:</a:t>
            </a:r>
          </a:p>
          <a:p>
            <a:pPr lvl="1">
              <a:buFont typeface="Arial" charset="0"/>
              <a:buChar char="•"/>
            </a:pPr>
            <a:r>
              <a:rPr lang="en-US" dirty="0"/>
              <a:t>Lawyers understand all aspects of a client’s business</a:t>
            </a:r>
          </a:p>
          <a:p>
            <a:pPr lvl="1">
              <a:buFont typeface="Arial" charset="0"/>
              <a:buChar char="•"/>
            </a:pPr>
            <a:r>
              <a:rPr lang="en-US" dirty="0"/>
              <a:t>Legal services and expenses are aligned with business goals and strategies</a:t>
            </a:r>
          </a:p>
          <a:p>
            <a:pPr lvl="1">
              <a:buFont typeface="Arial" charset="0"/>
              <a:buChar char="•"/>
            </a:pPr>
            <a:r>
              <a:rPr lang="en-US" dirty="0"/>
              <a:t>Lawyers with the appropriate level of experience at the right time are effectively serving clients’ needs </a:t>
            </a:r>
            <a:br>
              <a:rPr lang="en-US" dirty="0"/>
            </a:br>
            <a:r>
              <a:rPr lang="en-US" dirty="0"/>
              <a:t>for legal services</a:t>
            </a:r>
          </a:p>
          <a:p>
            <a:r>
              <a:rPr lang="en-US" dirty="0"/>
              <a:t>Lawyers need to ensure that there is the right amount of communication, at the right time, with those who are interested in or affected by business and legal challenges and opportunities</a:t>
            </a:r>
          </a:p>
        </p:txBody>
      </p:sp>
      <p:sp>
        <p:nvSpPr>
          <p:cNvPr id="4" name="Rectangle 3"/>
          <p:cNvSpPr/>
          <p:nvPr/>
        </p:nvSpPr>
        <p:spPr>
          <a:xfrm>
            <a:off x="838200" y="1295400"/>
            <a:ext cx="7467600" cy="4876800"/>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80572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Lawyers need to speak the language of their client</a:t>
            </a:r>
          </a:p>
        </p:txBody>
      </p:sp>
      <p:sp>
        <p:nvSpPr>
          <p:cNvPr id="3" name="Content Placeholder 2"/>
          <p:cNvSpPr>
            <a:spLocks noGrp="1"/>
          </p:cNvSpPr>
          <p:nvPr>
            <p:ph idx="1"/>
          </p:nvPr>
        </p:nvSpPr>
        <p:spPr>
          <a:xfrm>
            <a:off x="513039" y="1468160"/>
            <a:ext cx="4287561" cy="4399240"/>
          </a:xfrm>
          <a:ln>
            <a:noFill/>
          </a:ln>
        </p:spPr>
        <p:txBody>
          <a:bodyPr>
            <a:noAutofit/>
          </a:bodyPr>
          <a:lstStyle/>
          <a:p>
            <a:r>
              <a:rPr lang="en-US" sz="1800" dirty="0"/>
              <a:t>Clients use project management practices</a:t>
            </a:r>
          </a:p>
          <a:p>
            <a:pPr marL="515938" lvl="1">
              <a:buFont typeface="Arial" charset="0"/>
              <a:buChar char="•"/>
            </a:pPr>
            <a:r>
              <a:rPr lang="en-US" sz="1800" dirty="0"/>
              <a:t>Legal is one of many components in a client’s business project plan</a:t>
            </a:r>
          </a:p>
          <a:p>
            <a:pPr marL="515938" lvl="1">
              <a:buFont typeface="Arial" charset="0"/>
              <a:buChar char="•"/>
            </a:pPr>
            <a:r>
              <a:rPr lang="en-US" sz="1800" dirty="0"/>
              <a:t>Lawyers and clients must be aligned on where lawyers fit in the overall business project plan </a:t>
            </a:r>
          </a:p>
          <a:p>
            <a:pPr marL="515938" lvl="1">
              <a:buFont typeface="Arial" charset="0"/>
              <a:buChar char="•"/>
            </a:pPr>
            <a:r>
              <a:rPr lang="en-US" sz="1800" dirty="0"/>
              <a:t>Roles and responsibilities must be clear and appropriately allocated</a:t>
            </a:r>
          </a:p>
          <a:p>
            <a:pPr marL="231775" indent="-222250">
              <a:buFont typeface="Arial" charset="0"/>
              <a:buChar char="•"/>
            </a:pPr>
            <a:r>
              <a:rPr lang="en-US" sz="1800" dirty="0"/>
              <a:t>Lawyers can use project management to demonstrate the value of their work in the language of business</a:t>
            </a:r>
          </a:p>
        </p:txBody>
      </p:sp>
      <p:sp>
        <p:nvSpPr>
          <p:cNvPr id="6" name="Rectangle 5"/>
          <p:cNvSpPr/>
          <p:nvPr/>
        </p:nvSpPr>
        <p:spPr>
          <a:xfrm>
            <a:off x="457200" y="1371600"/>
            <a:ext cx="4343400" cy="4495800"/>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thumb/f/fc/Pieter_Bruegel_the_Elder_-_The_Tower_of_Babel_(Vienna)_-_Google_Art_Project_-_edited.jpg/1280px-Pieter_Bruegel_the_Elder_-_The_Tower_of_Babel_(Vienna)_-_Google_Art_Project_-_edited.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a:stretch/>
        </p:blipFill>
        <p:spPr bwMode="auto">
          <a:xfrm>
            <a:off x="4891131" y="1371600"/>
            <a:ext cx="3795669"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16693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is the challenge addressed at the matter level?</a:t>
            </a:r>
            <a:endParaRPr lang="en-US" dirty="0"/>
          </a:p>
        </p:txBody>
      </p:sp>
      <p:grpSp>
        <p:nvGrpSpPr>
          <p:cNvPr id="9" name="Group 8"/>
          <p:cNvGrpSpPr/>
          <p:nvPr/>
        </p:nvGrpSpPr>
        <p:grpSpPr>
          <a:xfrm>
            <a:off x="676656" y="1250344"/>
            <a:ext cx="7782791" cy="4845656"/>
            <a:chOff x="827809" y="1436682"/>
            <a:chExt cx="7782791" cy="4845656"/>
          </a:xfrm>
        </p:grpSpPr>
        <p:grpSp>
          <p:nvGrpSpPr>
            <p:cNvPr id="10" name="Group 9"/>
            <p:cNvGrpSpPr>
              <a:grpSpLocks noChangeAspect="1"/>
            </p:cNvGrpSpPr>
            <p:nvPr/>
          </p:nvGrpSpPr>
          <p:grpSpPr>
            <a:xfrm>
              <a:off x="2438400" y="1447800"/>
              <a:ext cx="1371600" cy="2326409"/>
              <a:chOff x="2286000" y="1295400"/>
              <a:chExt cx="1371600" cy="2326409"/>
            </a:xfrm>
          </p:grpSpPr>
          <p:sp>
            <p:nvSpPr>
              <p:cNvPr id="38" name="Rectangle 37"/>
              <p:cNvSpPr/>
              <p:nvPr/>
            </p:nvSpPr>
            <p:spPr>
              <a:xfrm>
                <a:off x="2286000" y="1295400"/>
                <a:ext cx="1371600" cy="2326409"/>
              </a:xfrm>
              <a:prstGeom prst="rect">
                <a:avLst/>
              </a:prstGeom>
              <a:solidFill>
                <a:srgbClr val="FFFFFF"/>
              </a:solidFill>
            </p:spPr>
            <p:txBody>
              <a:bodyPr wrap="square" lIns="0" rIns="0" anchor="b" anchorCtr="0">
                <a:noAutofit/>
              </a:bodyPr>
              <a:lstStyle/>
              <a:p>
                <a:pPr lvl="0" algn="ctr">
                  <a:lnSpc>
                    <a:spcPct val="90000"/>
                  </a:lnSpc>
                </a:pPr>
                <a:endParaRPr lang="en-US" sz="1100" dirty="0">
                  <a:cs typeface="Times New Roman" pitchFamily="18" charset="0"/>
                </a:endParaRPr>
              </a:p>
              <a:p>
                <a:pPr lvl="0" algn="ctr">
                  <a:lnSpc>
                    <a:spcPct val="90000"/>
                  </a:lnSpc>
                </a:pPr>
                <a:endParaRPr lang="en-US" sz="1100" dirty="0">
                  <a:cs typeface="Times New Roman" pitchFamily="18" charset="0"/>
                </a:endParaRPr>
              </a:p>
              <a:p>
                <a:pPr lvl="0" algn="ctr">
                  <a:lnSpc>
                    <a:spcPct val="90000"/>
                  </a:lnSpc>
                </a:pPr>
                <a:endParaRPr lang="en-US" sz="1100" dirty="0">
                  <a:cs typeface="Times New Roman" pitchFamily="18" charset="0"/>
                </a:endParaRPr>
              </a:p>
              <a:p>
                <a:pPr lvl="0" algn="ctr">
                  <a:lnSpc>
                    <a:spcPct val="90000"/>
                  </a:lnSpc>
                  <a:spcBef>
                    <a:spcPts val="300"/>
                  </a:spcBef>
                </a:pPr>
                <a:endParaRPr lang="en-US" sz="1100" dirty="0">
                  <a:cs typeface="Times New Roman" pitchFamily="18" charset="0"/>
                </a:endParaRPr>
              </a:p>
              <a:p>
                <a:pPr lvl="0" algn="ctr">
                  <a:lnSpc>
                    <a:spcPct val="90000"/>
                  </a:lnSpc>
                  <a:spcBef>
                    <a:spcPts val="300"/>
                  </a:spcBef>
                </a:pPr>
                <a:endParaRPr lang="en-US" sz="1100" dirty="0">
                  <a:cs typeface="Times New Roman" pitchFamily="18" charset="0"/>
                </a:endParaRPr>
              </a:p>
              <a:p>
                <a:pPr lvl="0" algn="ctr">
                  <a:lnSpc>
                    <a:spcPct val="90000"/>
                  </a:lnSpc>
                  <a:spcBef>
                    <a:spcPts val="300"/>
                  </a:spcBef>
                </a:pPr>
                <a:r>
                  <a:rPr lang="en-US" sz="1100" dirty="0">
                    <a:cs typeface="Times New Roman" pitchFamily="18" charset="0"/>
                  </a:rPr>
                  <a:t>What the </a:t>
                </a:r>
                <a:br>
                  <a:rPr lang="en-US" sz="1100" dirty="0">
                    <a:cs typeface="Times New Roman" pitchFamily="18" charset="0"/>
                  </a:rPr>
                </a:br>
                <a:r>
                  <a:rPr lang="en-US" sz="1100" dirty="0">
                    <a:cs typeface="Times New Roman" pitchFamily="18" charset="0"/>
                  </a:rPr>
                  <a:t>lead lawyer explained</a:t>
                </a:r>
                <a:endParaRPr lang="en-US" sz="1100" dirty="0"/>
              </a:p>
            </p:txBody>
          </p:sp>
          <p:pic>
            <p:nvPicPr>
              <p:cNvPr id="39" name="Picture 39" descr="http://www.holmea.demon.co.uk/Swing/Image88.gif"/>
              <p:cNvPicPr>
                <a:picLocks noChangeAspect="1" noChangeArrowheads="1"/>
              </p:cNvPicPr>
              <p:nvPr/>
            </p:nvPicPr>
            <p:blipFill>
              <a:blip r:embed="rId3" r:link="rId4"/>
              <a:srcRect/>
              <a:stretch>
                <a:fillRect/>
              </a:stretch>
            </p:blipFill>
            <p:spPr bwMode="auto">
              <a:xfrm>
                <a:off x="2362944" y="1295400"/>
                <a:ext cx="1136650" cy="1893888"/>
              </a:xfrm>
              <a:prstGeom prst="rect">
                <a:avLst/>
              </a:prstGeom>
              <a:noFill/>
            </p:spPr>
          </p:pic>
        </p:grpSp>
        <p:grpSp>
          <p:nvGrpSpPr>
            <p:cNvPr id="11" name="Group 10"/>
            <p:cNvGrpSpPr>
              <a:grpSpLocks noChangeAspect="1"/>
            </p:cNvGrpSpPr>
            <p:nvPr/>
          </p:nvGrpSpPr>
          <p:grpSpPr>
            <a:xfrm>
              <a:off x="4038600" y="1436682"/>
              <a:ext cx="1371600" cy="2337527"/>
              <a:chOff x="3886200" y="1284282"/>
              <a:chExt cx="1371600" cy="2337527"/>
            </a:xfrm>
          </p:grpSpPr>
          <p:sp>
            <p:nvSpPr>
              <p:cNvPr id="36" name="Rectangle 35"/>
              <p:cNvSpPr/>
              <p:nvPr/>
            </p:nvSpPr>
            <p:spPr>
              <a:xfrm>
                <a:off x="3886200"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What the</a:t>
                </a:r>
                <a:br>
                  <a:rPr lang="en-US" sz="1200" dirty="0">
                    <a:cs typeface="Times New Roman" pitchFamily="18" charset="0"/>
                  </a:rPr>
                </a:br>
                <a:r>
                  <a:rPr lang="en-US" sz="1200" dirty="0">
                    <a:cs typeface="Times New Roman" pitchFamily="18" charset="0"/>
                  </a:rPr>
                  <a:t>law firm did</a:t>
                </a:r>
                <a:endParaRPr lang="en-US" sz="1200" dirty="0"/>
              </a:p>
            </p:txBody>
          </p:sp>
          <p:pic>
            <p:nvPicPr>
              <p:cNvPr id="37" name="Picture 40" descr="http://www.holmea.demon.co.uk/Swing/Image89.gif"/>
              <p:cNvPicPr>
                <a:picLocks noChangeAspect="1" noChangeArrowheads="1"/>
              </p:cNvPicPr>
              <p:nvPr/>
            </p:nvPicPr>
            <p:blipFill>
              <a:blip r:embed="rId5" r:link="rId6"/>
              <a:srcRect/>
              <a:stretch>
                <a:fillRect/>
              </a:stretch>
            </p:blipFill>
            <p:spPr bwMode="auto">
              <a:xfrm>
                <a:off x="3996532" y="1284282"/>
                <a:ext cx="1146175" cy="1887538"/>
              </a:xfrm>
              <a:prstGeom prst="rect">
                <a:avLst/>
              </a:prstGeom>
              <a:noFill/>
            </p:spPr>
          </p:pic>
        </p:grpSp>
        <p:grpSp>
          <p:nvGrpSpPr>
            <p:cNvPr id="12" name="Group 11"/>
            <p:cNvGrpSpPr>
              <a:grpSpLocks noChangeAspect="1"/>
            </p:cNvGrpSpPr>
            <p:nvPr/>
          </p:nvGrpSpPr>
          <p:grpSpPr>
            <a:xfrm>
              <a:off x="5638800" y="1436682"/>
              <a:ext cx="1371600" cy="2337527"/>
              <a:chOff x="5486400" y="1284282"/>
              <a:chExt cx="1371600" cy="2337527"/>
            </a:xfrm>
          </p:grpSpPr>
          <p:sp>
            <p:nvSpPr>
              <p:cNvPr id="34" name="Rectangle 33"/>
              <p:cNvSpPr/>
              <p:nvPr/>
            </p:nvSpPr>
            <p:spPr>
              <a:xfrm>
                <a:off x="5486400"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all the lawyers worked as a team</a:t>
                </a:r>
                <a:endParaRPr lang="en-US" sz="1200" dirty="0"/>
              </a:p>
            </p:txBody>
          </p:sp>
          <p:pic>
            <p:nvPicPr>
              <p:cNvPr id="35" name="Picture 41" descr="http://www.holmea.demon.co.uk/Swing/Image90.gif"/>
              <p:cNvPicPr>
                <a:picLocks noChangeAspect="1" noChangeArrowheads="1"/>
              </p:cNvPicPr>
              <p:nvPr/>
            </p:nvPicPr>
            <p:blipFill>
              <a:blip r:embed="rId7" r:link="rId8"/>
              <a:srcRect/>
              <a:stretch>
                <a:fillRect/>
              </a:stretch>
            </p:blipFill>
            <p:spPr bwMode="auto">
              <a:xfrm>
                <a:off x="5600304" y="1284282"/>
                <a:ext cx="1146175" cy="1895475"/>
              </a:xfrm>
              <a:prstGeom prst="rect">
                <a:avLst/>
              </a:prstGeom>
              <a:noFill/>
            </p:spPr>
          </p:pic>
        </p:grpSp>
        <p:grpSp>
          <p:nvGrpSpPr>
            <p:cNvPr id="13" name="Group 12"/>
            <p:cNvGrpSpPr>
              <a:grpSpLocks noChangeAspect="1"/>
            </p:cNvGrpSpPr>
            <p:nvPr/>
          </p:nvGrpSpPr>
          <p:grpSpPr>
            <a:xfrm>
              <a:off x="7239000" y="1436682"/>
              <a:ext cx="1371600" cy="2337527"/>
              <a:chOff x="7086600" y="1284282"/>
              <a:chExt cx="1371600" cy="2337527"/>
            </a:xfrm>
          </p:grpSpPr>
          <p:sp>
            <p:nvSpPr>
              <p:cNvPr id="32" name="Rectangle 31"/>
              <p:cNvSpPr/>
              <p:nvPr/>
            </p:nvSpPr>
            <p:spPr>
              <a:xfrm>
                <a:off x="7086600"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the client’s CFO described it</a:t>
                </a:r>
                <a:endParaRPr lang="en-US" sz="1200" dirty="0"/>
              </a:p>
            </p:txBody>
          </p:sp>
          <p:pic>
            <p:nvPicPr>
              <p:cNvPr id="33" name="Picture 42" descr="http://www.holmea.demon.co.uk/Swing/Image91.gif"/>
              <p:cNvPicPr>
                <a:picLocks noChangeAspect="1" noChangeArrowheads="1"/>
              </p:cNvPicPr>
              <p:nvPr/>
            </p:nvPicPr>
            <p:blipFill>
              <a:blip r:embed="rId9" r:link="rId10"/>
              <a:srcRect/>
              <a:stretch>
                <a:fillRect/>
              </a:stretch>
            </p:blipFill>
            <p:spPr bwMode="auto">
              <a:xfrm>
                <a:off x="7204075" y="1284282"/>
                <a:ext cx="1136650" cy="1885950"/>
              </a:xfrm>
              <a:prstGeom prst="rect">
                <a:avLst/>
              </a:prstGeom>
              <a:noFill/>
            </p:spPr>
          </p:pic>
        </p:grpSp>
        <p:grpSp>
          <p:nvGrpSpPr>
            <p:cNvPr id="14" name="Group 13"/>
            <p:cNvGrpSpPr>
              <a:grpSpLocks noChangeAspect="1"/>
            </p:cNvGrpSpPr>
            <p:nvPr/>
          </p:nvGrpSpPr>
          <p:grpSpPr>
            <a:xfrm>
              <a:off x="827809" y="3952459"/>
              <a:ext cx="1371600" cy="2329879"/>
              <a:chOff x="675409" y="3800059"/>
              <a:chExt cx="1371600" cy="2329879"/>
            </a:xfrm>
          </p:grpSpPr>
          <p:sp>
            <p:nvSpPr>
              <p:cNvPr id="30" name="Rectangle 29"/>
              <p:cNvSpPr/>
              <p:nvPr/>
            </p:nvSpPr>
            <p:spPr>
              <a:xfrm>
                <a:off x="675409"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the team communicated</a:t>
                </a:r>
                <a:endParaRPr lang="en-US" sz="1200" dirty="0"/>
              </a:p>
            </p:txBody>
          </p:sp>
          <p:pic>
            <p:nvPicPr>
              <p:cNvPr id="31" name="Picture 43" descr="http://www.holmea.demon.co.uk/Swing/Image92.gif"/>
              <p:cNvPicPr>
                <a:picLocks noChangeAspect="1" noChangeArrowheads="1"/>
              </p:cNvPicPr>
              <p:nvPr/>
            </p:nvPicPr>
            <p:blipFill>
              <a:blip r:embed="rId11" r:link="rId12"/>
              <a:srcRect/>
              <a:stretch>
                <a:fillRect/>
              </a:stretch>
            </p:blipFill>
            <p:spPr bwMode="auto">
              <a:xfrm>
                <a:off x="792884" y="3800059"/>
                <a:ext cx="1136650" cy="1885950"/>
              </a:xfrm>
              <a:prstGeom prst="rect">
                <a:avLst/>
              </a:prstGeom>
              <a:noFill/>
            </p:spPr>
          </p:pic>
        </p:grpSp>
        <p:grpSp>
          <p:nvGrpSpPr>
            <p:cNvPr id="15" name="Group 14"/>
            <p:cNvGrpSpPr>
              <a:grpSpLocks noChangeAspect="1"/>
            </p:cNvGrpSpPr>
            <p:nvPr/>
          </p:nvGrpSpPr>
          <p:grpSpPr>
            <a:xfrm>
              <a:off x="2438400" y="3952459"/>
              <a:ext cx="1371600" cy="2329879"/>
              <a:chOff x="2286000" y="3800059"/>
              <a:chExt cx="1371600" cy="2329879"/>
            </a:xfrm>
          </p:grpSpPr>
          <p:sp>
            <p:nvSpPr>
              <p:cNvPr id="28" name="Rectangle 27"/>
              <p:cNvSpPr/>
              <p:nvPr/>
            </p:nvSpPr>
            <p:spPr>
              <a:xfrm>
                <a:off x="22860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What the client thought was done</a:t>
                </a:r>
                <a:endParaRPr lang="en-US" sz="1200" dirty="0"/>
              </a:p>
            </p:txBody>
          </p:sp>
          <p:pic>
            <p:nvPicPr>
              <p:cNvPr id="29" name="Picture 44" descr="http://www.holmea.demon.co.uk/Swing/Image93.gif"/>
              <p:cNvPicPr>
                <a:picLocks noChangeAspect="1" noChangeArrowheads="1"/>
              </p:cNvPicPr>
              <p:nvPr/>
            </p:nvPicPr>
            <p:blipFill>
              <a:blip r:embed="rId13" r:link="rId14"/>
              <a:srcRect/>
              <a:stretch>
                <a:fillRect/>
              </a:stretch>
            </p:blipFill>
            <p:spPr bwMode="auto">
              <a:xfrm>
                <a:off x="2392760" y="3800059"/>
                <a:ext cx="1146175" cy="1895475"/>
              </a:xfrm>
              <a:prstGeom prst="rect">
                <a:avLst/>
              </a:prstGeom>
              <a:noFill/>
            </p:spPr>
          </p:pic>
        </p:grpSp>
        <p:grpSp>
          <p:nvGrpSpPr>
            <p:cNvPr id="16" name="Group 15"/>
            <p:cNvGrpSpPr>
              <a:grpSpLocks noChangeAspect="1"/>
            </p:cNvGrpSpPr>
            <p:nvPr/>
          </p:nvGrpSpPr>
          <p:grpSpPr>
            <a:xfrm>
              <a:off x="4038600" y="3952459"/>
              <a:ext cx="1371600" cy="2329879"/>
              <a:chOff x="3886200" y="3800059"/>
              <a:chExt cx="1371600" cy="2329879"/>
            </a:xfrm>
          </p:grpSpPr>
          <p:sp>
            <p:nvSpPr>
              <p:cNvPr id="26" name="Rectangle 25"/>
              <p:cNvSpPr/>
              <p:nvPr/>
            </p:nvSpPr>
            <p:spPr>
              <a:xfrm>
                <a:off x="38862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the work load was distributed </a:t>
                </a:r>
                <a:endParaRPr lang="en-US" sz="1200" dirty="0"/>
              </a:p>
            </p:txBody>
          </p:sp>
          <p:pic>
            <p:nvPicPr>
              <p:cNvPr id="27" name="Picture 45" descr="http://www.holmea.demon.co.uk/Swing/Image94.gif"/>
              <p:cNvPicPr>
                <a:picLocks noChangeAspect="1" noChangeArrowheads="1"/>
              </p:cNvPicPr>
              <p:nvPr/>
            </p:nvPicPr>
            <p:blipFill>
              <a:blip r:embed="rId15" r:link="rId16"/>
              <a:srcRect/>
              <a:stretch>
                <a:fillRect/>
              </a:stretch>
            </p:blipFill>
            <p:spPr bwMode="auto">
              <a:xfrm>
                <a:off x="3991770" y="3800059"/>
                <a:ext cx="1146175" cy="1887538"/>
              </a:xfrm>
              <a:prstGeom prst="rect">
                <a:avLst/>
              </a:prstGeom>
              <a:noFill/>
            </p:spPr>
          </p:pic>
        </p:grpSp>
        <p:grpSp>
          <p:nvGrpSpPr>
            <p:cNvPr id="17" name="Group 16"/>
            <p:cNvGrpSpPr>
              <a:grpSpLocks noChangeAspect="1"/>
            </p:cNvGrpSpPr>
            <p:nvPr/>
          </p:nvGrpSpPr>
          <p:grpSpPr>
            <a:xfrm>
              <a:off x="5638800" y="3952459"/>
              <a:ext cx="1371600" cy="2329879"/>
              <a:chOff x="5486400" y="3800059"/>
              <a:chExt cx="1371600" cy="2329879"/>
            </a:xfrm>
          </p:grpSpPr>
          <p:sp>
            <p:nvSpPr>
              <p:cNvPr id="24" name="Rectangle 23"/>
              <p:cNvSpPr/>
              <p:nvPr/>
            </p:nvSpPr>
            <p:spPr>
              <a:xfrm>
                <a:off x="54864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t>The after-action review</a:t>
                </a:r>
              </a:p>
            </p:txBody>
          </p:sp>
          <p:pic>
            <p:nvPicPr>
              <p:cNvPr id="25" name="Picture 46" descr="http://www.holmea.demon.co.uk/Swing/Image95.gif"/>
              <p:cNvPicPr>
                <a:picLocks noChangeAspect="1" noChangeArrowheads="1"/>
              </p:cNvPicPr>
              <p:nvPr/>
            </p:nvPicPr>
            <p:blipFill>
              <a:blip r:embed="rId17" r:link="rId18"/>
              <a:srcRect/>
              <a:stretch>
                <a:fillRect/>
              </a:stretch>
            </p:blipFill>
            <p:spPr bwMode="auto">
              <a:xfrm>
                <a:off x="5590780" y="3800059"/>
                <a:ext cx="1155700" cy="1897063"/>
              </a:xfrm>
              <a:prstGeom prst="rect">
                <a:avLst/>
              </a:prstGeom>
              <a:noFill/>
            </p:spPr>
          </p:pic>
        </p:grpSp>
        <p:grpSp>
          <p:nvGrpSpPr>
            <p:cNvPr id="18" name="Group 17"/>
            <p:cNvGrpSpPr>
              <a:grpSpLocks noChangeAspect="1"/>
            </p:cNvGrpSpPr>
            <p:nvPr/>
          </p:nvGrpSpPr>
          <p:grpSpPr>
            <a:xfrm>
              <a:off x="7239000" y="3952459"/>
              <a:ext cx="1371600" cy="2329879"/>
              <a:chOff x="7086600" y="3800059"/>
              <a:chExt cx="1371600" cy="2329879"/>
            </a:xfrm>
          </p:grpSpPr>
          <p:sp>
            <p:nvSpPr>
              <p:cNvPr id="22" name="Rectangle 21"/>
              <p:cNvSpPr/>
              <p:nvPr/>
            </p:nvSpPr>
            <p:spPr>
              <a:xfrm>
                <a:off x="70866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What the client really needed</a:t>
                </a:r>
                <a:endParaRPr lang="en-US" sz="1200" dirty="0"/>
              </a:p>
            </p:txBody>
          </p:sp>
          <p:pic>
            <p:nvPicPr>
              <p:cNvPr id="23" name="Picture 47" descr="http://www.holmea.demon.co.uk/Swing/Image96.gif"/>
              <p:cNvPicPr>
                <a:picLocks noChangeAspect="1" noChangeArrowheads="1"/>
              </p:cNvPicPr>
              <p:nvPr/>
            </p:nvPicPr>
            <p:blipFill>
              <a:blip r:embed="rId19" r:link="rId20"/>
              <a:srcRect/>
              <a:stretch>
                <a:fillRect/>
              </a:stretch>
            </p:blipFill>
            <p:spPr bwMode="auto">
              <a:xfrm>
                <a:off x="7199313" y="3800059"/>
                <a:ext cx="1146175" cy="1885950"/>
              </a:xfrm>
              <a:prstGeom prst="rect">
                <a:avLst/>
              </a:prstGeom>
              <a:noFill/>
            </p:spPr>
          </p:pic>
        </p:grpSp>
        <p:grpSp>
          <p:nvGrpSpPr>
            <p:cNvPr id="19" name="Group 18"/>
            <p:cNvGrpSpPr>
              <a:grpSpLocks noChangeAspect="1"/>
            </p:cNvGrpSpPr>
            <p:nvPr/>
          </p:nvGrpSpPr>
          <p:grpSpPr>
            <a:xfrm>
              <a:off x="827809" y="1436682"/>
              <a:ext cx="1371600" cy="2337527"/>
              <a:chOff x="675409" y="1284282"/>
              <a:chExt cx="1371600" cy="2337527"/>
            </a:xfrm>
          </p:grpSpPr>
          <p:sp>
            <p:nvSpPr>
              <p:cNvPr id="20" name="Rectangle 19"/>
              <p:cNvSpPr/>
              <p:nvPr/>
            </p:nvSpPr>
            <p:spPr>
              <a:xfrm>
                <a:off x="675409"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solidFill>
                      <a:srgbClr val="000000"/>
                    </a:solidFill>
                    <a:ea typeface="+mn-ea"/>
                    <a:cs typeface="Times New Roman" pitchFamily="18" charset="0"/>
                  </a:rPr>
                  <a:t>How the client explained it</a:t>
                </a:r>
                <a:endParaRPr lang="en-US" sz="1200" dirty="0">
                  <a:solidFill>
                    <a:srgbClr val="000000"/>
                  </a:solidFill>
                  <a:ea typeface="+mn-ea"/>
                </a:endParaRPr>
              </a:p>
            </p:txBody>
          </p:sp>
          <p:pic>
            <p:nvPicPr>
              <p:cNvPr id="21" name="Picture 38" descr="http://www.holmea.demon.co.uk/Swing/Image87.gif"/>
              <p:cNvPicPr>
                <a:picLocks noChangeAspect="1" noChangeArrowheads="1"/>
              </p:cNvPicPr>
              <p:nvPr/>
            </p:nvPicPr>
            <p:blipFill>
              <a:blip r:embed="rId21" r:link="rId22"/>
              <a:srcRect/>
              <a:stretch>
                <a:fillRect/>
              </a:stretch>
            </p:blipFill>
            <p:spPr bwMode="auto">
              <a:xfrm>
                <a:off x="788122" y="1284282"/>
                <a:ext cx="1146175" cy="1887538"/>
              </a:xfrm>
              <a:prstGeom prst="rect">
                <a:avLst/>
              </a:prstGeom>
              <a:noFill/>
            </p:spPr>
          </p:pic>
        </p:grpSp>
      </p:grpSp>
      <p:sp>
        <p:nvSpPr>
          <p:cNvPr id="40" name="Rectangle 5"/>
          <p:cNvSpPr>
            <a:spLocks noChangeArrowheads="1"/>
          </p:cNvSpPr>
          <p:nvPr/>
        </p:nvSpPr>
        <p:spPr bwMode="auto">
          <a:xfrm>
            <a:off x="5280068" y="6169998"/>
            <a:ext cx="3358612" cy="215444"/>
          </a:xfrm>
          <a:prstGeom prst="rect">
            <a:avLst/>
          </a:prstGeom>
          <a:noFill/>
          <a:ln w="9525">
            <a:noFill/>
            <a:miter lim="800000"/>
            <a:headEnd/>
            <a:tailEnd/>
          </a:ln>
          <a:effectLst/>
        </p:spPr>
        <p:txBody>
          <a:bodyPr wrap="none">
            <a:spAutoFit/>
          </a:bodyPr>
          <a:lstStyle/>
          <a:p>
            <a:pPr>
              <a:spcBef>
                <a:spcPct val="75000"/>
              </a:spcBef>
              <a:buClr>
                <a:schemeClr val="accent1"/>
              </a:buClr>
              <a:buSzPct val="95000"/>
              <a:buFont typeface="Wingdings" pitchFamily="2" charset="2"/>
              <a:buNone/>
            </a:pPr>
            <a:r>
              <a:rPr lang="en-US" sz="800" u="none" dirty="0"/>
              <a:t>Source: Unknown (“The Tree”) </a:t>
            </a:r>
            <a:r>
              <a:rPr lang="en-US" sz="800" u="none"/>
              <a:t>as adapted by Aileen Leventon (2006)</a:t>
            </a:r>
            <a:endParaRPr lang="en-US" sz="800" u="none" dirty="0"/>
          </a:p>
        </p:txBody>
      </p:sp>
    </p:spTree>
    <p:extLst>
      <p:ext uri="{BB962C8B-B14F-4D97-AF65-F5344CB8AC3E}">
        <p14:creationId xmlns:p14="http://schemas.microsoft.com/office/powerpoint/2010/main" xmlns="" val="1441461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3256"/>
            <a:ext cx="8686800" cy="667280"/>
          </a:xfrm>
          <a:noFill/>
        </p:spPr>
        <p:txBody>
          <a:bodyPr/>
          <a:lstStyle/>
          <a:p>
            <a:r>
              <a:rPr lang="en-US" sz="2400" dirty="0"/>
              <a:t>What is driving the need for Legal Project </a:t>
            </a:r>
            <a:r>
              <a:rPr lang="en-US" sz="2400"/>
              <a:t>Management?</a:t>
            </a:r>
            <a:endParaRPr lang="en-US" sz="2400" dirty="0"/>
          </a:p>
        </p:txBody>
      </p:sp>
      <p:sp>
        <p:nvSpPr>
          <p:cNvPr id="10" name="Rounded Rectangular Callout 9"/>
          <p:cNvSpPr/>
          <p:nvPr/>
        </p:nvSpPr>
        <p:spPr>
          <a:xfrm>
            <a:off x="2206113" y="3352800"/>
            <a:ext cx="2823087" cy="1225102"/>
          </a:xfrm>
          <a:prstGeom prst="wedgeRoundRectCallout">
            <a:avLst>
              <a:gd name="adj1" fmla="val 75425"/>
              <a:gd name="adj2" fmla="val -14467"/>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We need to </a:t>
            </a:r>
            <a:r>
              <a:rPr lang="en-US">
                <a:solidFill>
                  <a:schemeClr val="tx1"/>
                </a:solidFill>
              </a:rPr>
              <a:t>eliminate surprises </a:t>
            </a:r>
            <a:r>
              <a:rPr lang="en-US" dirty="0">
                <a:solidFill>
                  <a:schemeClr val="tx1"/>
                </a:solidFill>
              </a:rPr>
              <a:t>in fees and outcomes wherever possible.</a:t>
            </a:r>
          </a:p>
        </p:txBody>
      </p:sp>
      <p:sp>
        <p:nvSpPr>
          <p:cNvPr id="11" name="Rounded Rectangular Callout 10"/>
          <p:cNvSpPr/>
          <p:nvPr/>
        </p:nvSpPr>
        <p:spPr>
          <a:xfrm>
            <a:off x="4419600" y="4906593"/>
            <a:ext cx="3429000" cy="1189407"/>
          </a:xfrm>
          <a:prstGeom prst="wedgeRoundRectCallout">
            <a:avLst>
              <a:gd name="adj1" fmla="val -4934"/>
              <a:gd name="adj2" fmla="val -83516"/>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We need to be able to identify and escalate risk faster within the firm and with the clients.  </a:t>
            </a:r>
          </a:p>
        </p:txBody>
      </p:sp>
      <p:sp>
        <p:nvSpPr>
          <p:cNvPr id="14" name="TextBox 13"/>
          <p:cNvSpPr txBox="1"/>
          <p:nvPr/>
        </p:nvSpPr>
        <p:spPr>
          <a:xfrm>
            <a:off x="2765469" y="1143000"/>
            <a:ext cx="3549740" cy="369332"/>
          </a:xfrm>
          <a:prstGeom prst="rect">
            <a:avLst/>
          </a:prstGeom>
          <a:solidFill>
            <a:schemeClr val="accent3"/>
          </a:solidFill>
        </p:spPr>
        <p:txBody>
          <a:bodyPr wrap="square" rtlCol="0">
            <a:spAutoFit/>
          </a:bodyPr>
          <a:lstStyle/>
          <a:p>
            <a:pPr algn="ctr"/>
            <a:r>
              <a:rPr lang="en-US" b="1" i="1">
                <a:solidFill>
                  <a:schemeClr val="bg1"/>
                </a:solidFill>
              </a:rPr>
              <a:t>Corporate Legal  </a:t>
            </a:r>
            <a:r>
              <a:rPr lang="en-US" b="1" i="1" dirty="0">
                <a:solidFill>
                  <a:schemeClr val="bg1"/>
                </a:solidFill>
              </a:rPr>
              <a:t>Departments</a:t>
            </a:r>
          </a:p>
        </p:txBody>
      </p:sp>
      <p:sp>
        <p:nvSpPr>
          <p:cNvPr id="16" name="TextBox 15"/>
          <p:cNvSpPr txBox="1"/>
          <p:nvPr/>
        </p:nvSpPr>
        <p:spPr>
          <a:xfrm>
            <a:off x="6477000" y="1143000"/>
            <a:ext cx="2298879" cy="369332"/>
          </a:xfrm>
          <a:prstGeom prst="rect">
            <a:avLst/>
          </a:prstGeom>
          <a:solidFill>
            <a:schemeClr val="accent3"/>
          </a:solidFill>
        </p:spPr>
        <p:txBody>
          <a:bodyPr wrap="square" rtlCol="0">
            <a:spAutoFit/>
          </a:bodyPr>
          <a:lstStyle/>
          <a:p>
            <a:pPr algn="ctr"/>
            <a:r>
              <a:rPr lang="en-US" b="1" i="1" dirty="0">
                <a:solidFill>
                  <a:schemeClr val="bg1"/>
                </a:solidFill>
              </a:rPr>
              <a:t>Law Firms</a:t>
            </a:r>
          </a:p>
        </p:txBody>
      </p:sp>
      <p:sp>
        <p:nvSpPr>
          <p:cNvPr id="15" name="TextBox 14"/>
          <p:cNvSpPr txBox="1"/>
          <p:nvPr/>
        </p:nvSpPr>
        <p:spPr>
          <a:xfrm>
            <a:off x="304800" y="1143000"/>
            <a:ext cx="2298879" cy="369332"/>
          </a:xfrm>
          <a:prstGeom prst="rect">
            <a:avLst/>
          </a:prstGeom>
          <a:solidFill>
            <a:schemeClr val="accent3"/>
          </a:solidFill>
        </p:spPr>
        <p:txBody>
          <a:bodyPr wrap="square" rtlCol="0">
            <a:spAutoFit/>
          </a:bodyPr>
          <a:lstStyle/>
          <a:p>
            <a:pPr algn="ctr"/>
            <a:r>
              <a:rPr lang="en-US" b="1" i="1" dirty="0">
                <a:solidFill>
                  <a:schemeClr val="bg1"/>
                </a:solidFill>
              </a:rPr>
              <a:t>Clients</a:t>
            </a:r>
          </a:p>
        </p:txBody>
      </p:sp>
      <p:sp>
        <p:nvSpPr>
          <p:cNvPr id="19" name="Freeform 5"/>
          <p:cNvSpPr>
            <a:spLocks noEditPoints="1"/>
          </p:cNvSpPr>
          <p:nvPr/>
        </p:nvSpPr>
        <p:spPr bwMode="auto">
          <a:xfrm flipH="1">
            <a:off x="554594" y="2608441"/>
            <a:ext cx="1204831" cy="928982"/>
          </a:xfrm>
          <a:custGeom>
            <a:avLst/>
            <a:gdLst>
              <a:gd name="T0" fmla="*/ 335 w 383"/>
              <a:gd name="T1" fmla="*/ 115 h 293"/>
              <a:gd name="T2" fmla="*/ 314 w 383"/>
              <a:gd name="T3" fmla="*/ 140 h 293"/>
              <a:gd name="T4" fmla="*/ 318 w 383"/>
              <a:gd name="T5" fmla="*/ 156 h 293"/>
              <a:gd name="T6" fmla="*/ 319 w 383"/>
              <a:gd name="T7" fmla="*/ 159 h 293"/>
              <a:gd name="T8" fmla="*/ 369 w 383"/>
              <a:gd name="T9" fmla="*/ 168 h 293"/>
              <a:gd name="T10" fmla="*/ 381 w 383"/>
              <a:gd name="T11" fmla="*/ 229 h 293"/>
              <a:gd name="T12" fmla="*/ 263 w 383"/>
              <a:gd name="T13" fmla="*/ 243 h 293"/>
              <a:gd name="T14" fmla="*/ 235 w 383"/>
              <a:gd name="T15" fmla="*/ 161 h 293"/>
              <a:gd name="T16" fmla="*/ 263 w 383"/>
              <a:gd name="T17" fmla="*/ 159 h 293"/>
              <a:gd name="T18" fmla="*/ 264 w 383"/>
              <a:gd name="T19" fmla="*/ 156 h 293"/>
              <a:gd name="T20" fmla="*/ 268 w 383"/>
              <a:gd name="T21" fmla="*/ 140 h 293"/>
              <a:gd name="T22" fmla="*/ 249 w 383"/>
              <a:gd name="T23" fmla="*/ 115 h 293"/>
              <a:gd name="T24" fmla="*/ 230 w 383"/>
              <a:gd name="T25" fmla="*/ 115 h 293"/>
              <a:gd name="T26" fmla="*/ 246 w 383"/>
              <a:gd name="T27" fmla="*/ 22 h 293"/>
              <a:gd name="T28" fmla="*/ 335 w 383"/>
              <a:gd name="T29" fmla="*/ 19 h 293"/>
              <a:gd name="T30" fmla="*/ 354 w 383"/>
              <a:gd name="T31" fmla="*/ 113 h 293"/>
              <a:gd name="T32" fmla="*/ 335 w 383"/>
              <a:gd name="T33" fmla="*/ 115 h 293"/>
              <a:gd name="T34" fmla="*/ 34 w 383"/>
              <a:gd name="T35" fmla="*/ 163 h 293"/>
              <a:gd name="T36" fmla="*/ 0 w 383"/>
              <a:gd name="T37" fmla="*/ 266 h 293"/>
              <a:gd name="T38" fmla="*/ 243 w 383"/>
              <a:gd name="T39" fmla="*/ 266 h 293"/>
              <a:gd name="T40" fmla="*/ 210 w 383"/>
              <a:gd name="T41" fmla="*/ 161 h 293"/>
              <a:gd name="T42" fmla="*/ 185 w 383"/>
              <a:gd name="T43" fmla="*/ 161 h 293"/>
              <a:gd name="T44" fmla="*/ 169 w 383"/>
              <a:gd name="T45" fmla="*/ 159 h 293"/>
              <a:gd name="T46" fmla="*/ 159 w 383"/>
              <a:gd name="T47" fmla="*/ 136 h 293"/>
              <a:gd name="T48" fmla="*/ 173 w 383"/>
              <a:gd name="T49" fmla="*/ 111 h 293"/>
              <a:gd name="T50" fmla="*/ 181 w 383"/>
              <a:gd name="T51" fmla="*/ 101 h 293"/>
              <a:gd name="T52" fmla="*/ 184 w 383"/>
              <a:gd name="T53" fmla="*/ 82 h 293"/>
              <a:gd name="T54" fmla="*/ 184 w 383"/>
              <a:gd name="T55" fmla="*/ 80 h 293"/>
              <a:gd name="T56" fmla="*/ 182 w 383"/>
              <a:gd name="T57" fmla="*/ 78 h 293"/>
              <a:gd name="T58" fmla="*/ 179 w 383"/>
              <a:gd name="T59" fmla="*/ 77 h 293"/>
              <a:gd name="T60" fmla="*/ 163 w 383"/>
              <a:gd name="T61" fmla="*/ 16 h 293"/>
              <a:gd name="T62" fmla="*/ 76 w 383"/>
              <a:gd name="T63" fmla="*/ 18 h 293"/>
              <a:gd name="T64" fmla="*/ 63 w 383"/>
              <a:gd name="T65" fmla="*/ 77 h 293"/>
              <a:gd name="T66" fmla="*/ 62 w 383"/>
              <a:gd name="T67" fmla="*/ 78 h 293"/>
              <a:gd name="T68" fmla="*/ 60 w 383"/>
              <a:gd name="T69" fmla="*/ 80 h 293"/>
              <a:gd name="T70" fmla="*/ 60 w 383"/>
              <a:gd name="T71" fmla="*/ 82 h 293"/>
              <a:gd name="T72" fmla="*/ 63 w 383"/>
              <a:gd name="T73" fmla="*/ 101 h 293"/>
              <a:gd name="T74" fmla="*/ 71 w 383"/>
              <a:gd name="T75" fmla="*/ 111 h 293"/>
              <a:gd name="T76" fmla="*/ 86 w 383"/>
              <a:gd name="T77" fmla="*/ 137 h 293"/>
              <a:gd name="T78" fmla="*/ 79 w 383"/>
              <a:gd name="T79" fmla="*/ 157 h 293"/>
              <a:gd name="T80" fmla="*/ 61 w 383"/>
              <a:gd name="T81" fmla="*/ 163 h 293"/>
              <a:gd name="T82" fmla="*/ 34 w 383"/>
              <a:gd name="T83" fmla="*/ 1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293">
                <a:moveTo>
                  <a:pt x="335" y="115"/>
                </a:moveTo>
                <a:cubicBezTo>
                  <a:pt x="330" y="125"/>
                  <a:pt x="323" y="134"/>
                  <a:pt x="314" y="140"/>
                </a:cubicBezTo>
                <a:cubicBezTo>
                  <a:pt x="315" y="145"/>
                  <a:pt x="316" y="150"/>
                  <a:pt x="318" y="156"/>
                </a:cubicBezTo>
                <a:cubicBezTo>
                  <a:pt x="318" y="157"/>
                  <a:pt x="318" y="158"/>
                  <a:pt x="319" y="159"/>
                </a:cubicBezTo>
                <a:cubicBezTo>
                  <a:pt x="345" y="161"/>
                  <a:pt x="367" y="164"/>
                  <a:pt x="369" y="168"/>
                </a:cubicBezTo>
                <a:cubicBezTo>
                  <a:pt x="383" y="185"/>
                  <a:pt x="383" y="214"/>
                  <a:pt x="381" y="229"/>
                </a:cubicBezTo>
                <a:cubicBezTo>
                  <a:pt x="354" y="242"/>
                  <a:pt x="306" y="246"/>
                  <a:pt x="263" y="243"/>
                </a:cubicBezTo>
                <a:cubicBezTo>
                  <a:pt x="261" y="215"/>
                  <a:pt x="251" y="183"/>
                  <a:pt x="235" y="161"/>
                </a:cubicBezTo>
                <a:cubicBezTo>
                  <a:pt x="243" y="160"/>
                  <a:pt x="253" y="159"/>
                  <a:pt x="263" y="159"/>
                </a:cubicBezTo>
                <a:cubicBezTo>
                  <a:pt x="264" y="158"/>
                  <a:pt x="264" y="157"/>
                  <a:pt x="264" y="156"/>
                </a:cubicBezTo>
                <a:cubicBezTo>
                  <a:pt x="266" y="150"/>
                  <a:pt x="267" y="145"/>
                  <a:pt x="268" y="140"/>
                </a:cubicBezTo>
                <a:cubicBezTo>
                  <a:pt x="259" y="134"/>
                  <a:pt x="253" y="125"/>
                  <a:pt x="249" y="115"/>
                </a:cubicBezTo>
                <a:cubicBezTo>
                  <a:pt x="244" y="115"/>
                  <a:pt x="234" y="115"/>
                  <a:pt x="230" y="115"/>
                </a:cubicBezTo>
                <a:cubicBezTo>
                  <a:pt x="224" y="82"/>
                  <a:pt x="232" y="33"/>
                  <a:pt x="246" y="22"/>
                </a:cubicBezTo>
                <a:cubicBezTo>
                  <a:pt x="266" y="5"/>
                  <a:pt x="315" y="4"/>
                  <a:pt x="335" y="19"/>
                </a:cubicBezTo>
                <a:cubicBezTo>
                  <a:pt x="350" y="30"/>
                  <a:pt x="359" y="83"/>
                  <a:pt x="354" y="113"/>
                </a:cubicBezTo>
                <a:cubicBezTo>
                  <a:pt x="352" y="115"/>
                  <a:pt x="337" y="114"/>
                  <a:pt x="335" y="115"/>
                </a:cubicBezTo>
                <a:close/>
                <a:moveTo>
                  <a:pt x="34" y="163"/>
                </a:moveTo>
                <a:cubicBezTo>
                  <a:pt x="6" y="188"/>
                  <a:pt x="1" y="237"/>
                  <a:pt x="0" y="266"/>
                </a:cubicBezTo>
                <a:cubicBezTo>
                  <a:pt x="28" y="293"/>
                  <a:pt x="206" y="292"/>
                  <a:pt x="243" y="266"/>
                </a:cubicBezTo>
                <a:cubicBezTo>
                  <a:pt x="247" y="233"/>
                  <a:pt x="232" y="183"/>
                  <a:pt x="210" y="161"/>
                </a:cubicBezTo>
                <a:cubicBezTo>
                  <a:pt x="201" y="161"/>
                  <a:pt x="193" y="161"/>
                  <a:pt x="185" y="161"/>
                </a:cubicBezTo>
                <a:cubicBezTo>
                  <a:pt x="179" y="162"/>
                  <a:pt x="173" y="161"/>
                  <a:pt x="169" y="159"/>
                </a:cubicBezTo>
                <a:cubicBezTo>
                  <a:pt x="164" y="154"/>
                  <a:pt x="161" y="146"/>
                  <a:pt x="159" y="136"/>
                </a:cubicBezTo>
                <a:cubicBezTo>
                  <a:pt x="165" y="129"/>
                  <a:pt x="170" y="120"/>
                  <a:pt x="173" y="111"/>
                </a:cubicBezTo>
                <a:cubicBezTo>
                  <a:pt x="177" y="109"/>
                  <a:pt x="179" y="105"/>
                  <a:pt x="181" y="101"/>
                </a:cubicBezTo>
                <a:cubicBezTo>
                  <a:pt x="183" y="96"/>
                  <a:pt x="184" y="90"/>
                  <a:pt x="184" y="82"/>
                </a:cubicBezTo>
                <a:cubicBezTo>
                  <a:pt x="184" y="80"/>
                  <a:pt x="184" y="80"/>
                  <a:pt x="184" y="80"/>
                </a:cubicBezTo>
                <a:cubicBezTo>
                  <a:pt x="182" y="78"/>
                  <a:pt x="182" y="78"/>
                  <a:pt x="182" y="78"/>
                </a:cubicBezTo>
                <a:cubicBezTo>
                  <a:pt x="181" y="78"/>
                  <a:pt x="180" y="77"/>
                  <a:pt x="179" y="77"/>
                </a:cubicBezTo>
                <a:cubicBezTo>
                  <a:pt x="183" y="47"/>
                  <a:pt x="178" y="27"/>
                  <a:pt x="163" y="16"/>
                </a:cubicBezTo>
                <a:cubicBezTo>
                  <a:pt x="140" y="0"/>
                  <a:pt x="98" y="0"/>
                  <a:pt x="76" y="18"/>
                </a:cubicBezTo>
                <a:cubicBezTo>
                  <a:pt x="62" y="30"/>
                  <a:pt x="58" y="45"/>
                  <a:pt x="63" y="77"/>
                </a:cubicBezTo>
                <a:cubicBezTo>
                  <a:pt x="63" y="78"/>
                  <a:pt x="62" y="78"/>
                  <a:pt x="62" y="78"/>
                </a:cubicBezTo>
                <a:cubicBezTo>
                  <a:pt x="60" y="80"/>
                  <a:pt x="60" y="80"/>
                  <a:pt x="60" y="80"/>
                </a:cubicBezTo>
                <a:cubicBezTo>
                  <a:pt x="60" y="82"/>
                  <a:pt x="60" y="82"/>
                  <a:pt x="60" y="82"/>
                </a:cubicBezTo>
                <a:cubicBezTo>
                  <a:pt x="60" y="90"/>
                  <a:pt x="60" y="96"/>
                  <a:pt x="63" y="101"/>
                </a:cubicBezTo>
                <a:cubicBezTo>
                  <a:pt x="64" y="106"/>
                  <a:pt x="67" y="109"/>
                  <a:pt x="71" y="111"/>
                </a:cubicBezTo>
                <a:cubicBezTo>
                  <a:pt x="74" y="121"/>
                  <a:pt x="80" y="130"/>
                  <a:pt x="86" y="137"/>
                </a:cubicBezTo>
                <a:cubicBezTo>
                  <a:pt x="85" y="145"/>
                  <a:pt x="82" y="152"/>
                  <a:pt x="79" y="157"/>
                </a:cubicBezTo>
                <a:cubicBezTo>
                  <a:pt x="75" y="162"/>
                  <a:pt x="69" y="163"/>
                  <a:pt x="61" y="163"/>
                </a:cubicBezTo>
                <a:cubicBezTo>
                  <a:pt x="53" y="163"/>
                  <a:pt x="44" y="163"/>
                  <a:pt x="34" y="16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p:nvSpPr>
        <p:spPr bwMode="auto">
          <a:xfrm>
            <a:off x="5899781" y="3531265"/>
            <a:ext cx="1567819" cy="1102967"/>
          </a:xfrm>
          <a:custGeom>
            <a:avLst/>
            <a:gdLst>
              <a:gd name="T0" fmla="*/ 368 w 420"/>
              <a:gd name="T1" fmla="*/ 110 h 293"/>
              <a:gd name="T2" fmla="*/ 409 w 420"/>
              <a:gd name="T3" fmla="*/ 131 h 293"/>
              <a:gd name="T4" fmla="*/ 348 w 420"/>
              <a:gd name="T5" fmla="*/ 188 h 293"/>
              <a:gd name="T6" fmla="*/ 315 w 420"/>
              <a:gd name="T7" fmla="*/ 141 h 293"/>
              <a:gd name="T8" fmla="*/ 289 w 420"/>
              <a:gd name="T9" fmla="*/ 141 h 293"/>
              <a:gd name="T10" fmla="*/ 330 w 420"/>
              <a:gd name="T11" fmla="*/ 124 h 293"/>
              <a:gd name="T12" fmla="*/ 320 w 420"/>
              <a:gd name="T13" fmla="*/ 92 h 293"/>
              <a:gd name="T14" fmla="*/ 317 w 420"/>
              <a:gd name="T15" fmla="*/ 22 h 293"/>
              <a:gd name="T16" fmla="*/ 398 w 420"/>
              <a:gd name="T17" fmla="*/ 91 h 293"/>
              <a:gd name="T18" fmla="*/ 133 w 420"/>
              <a:gd name="T19" fmla="*/ 164 h 293"/>
              <a:gd name="T20" fmla="*/ 340 w 420"/>
              <a:gd name="T21" fmla="*/ 266 h 293"/>
              <a:gd name="T22" fmla="*/ 283 w 420"/>
              <a:gd name="T23" fmla="*/ 163 h 293"/>
              <a:gd name="T24" fmla="*/ 257 w 420"/>
              <a:gd name="T25" fmla="*/ 137 h 293"/>
              <a:gd name="T26" fmla="*/ 278 w 420"/>
              <a:gd name="T27" fmla="*/ 102 h 293"/>
              <a:gd name="T28" fmla="*/ 281 w 420"/>
              <a:gd name="T29" fmla="*/ 81 h 293"/>
              <a:gd name="T30" fmla="*/ 277 w 420"/>
              <a:gd name="T31" fmla="*/ 79 h 293"/>
              <a:gd name="T32" fmla="*/ 175 w 420"/>
              <a:gd name="T33" fmla="*/ 20 h 293"/>
              <a:gd name="T34" fmla="*/ 160 w 420"/>
              <a:gd name="T35" fmla="*/ 80 h 293"/>
              <a:gd name="T36" fmla="*/ 158 w 420"/>
              <a:gd name="T37" fmla="*/ 84 h 293"/>
              <a:gd name="T38" fmla="*/ 169 w 420"/>
              <a:gd name="T39" fmla="*/ 113 h 293"/>
              <a:gd name="T40" fmla="*/ 177 w 420"/>
              <a:gd name="T41" fmla="*/ 158 h 293"/>
              <a:gd name="T42" fmla="*/ 133 w 420"/>
              <a:gd name="T43" fmla="*/ 164 h 293"/>
              <a:gd name="T44" fmla="*/ 42 w 420"/>
              <a:gd name="T45" fmla="*/ 112 h 293"/>
              <a:gd name="T46" fmla="*/ 59 w 420"/>
              <a:gd name="T47" fmla="*/ 95 h 293"/>
              <a:gd name="T48" fmla="*/ 43 w 420"/>
              <a:gd name="T49" fmla="*/ 70 h 293"/>
              <a:gd name="T50" fmla="*/ 41 w 420"/>
              <a:gd name="T51" fmla="*/ 55 h 293"/>
              <a:gd name="T52" fmla="*/ 43 w 420"/>
              <a:gd name="T53" fmla="*/ 54 h 293"/>
              <a:gd name="T54" fmla="*/ 112 w 420"/>
              <a:gd name="T55" fmla="*/ 11 h 293"/>
              <a:gd name="T56" fmla="*/ 125 w 420"/>
              <a:gd name="T57" fmla="*/ 54 h 293"/>
              <a:gd name="T58" fmla="*/ 126 w 420"/>
              <a:gd name="T59" fmla="*/ 57 h 293"/>
              <a:gd name="T60" fmla="*/ 119 w 420"/>
              <a:gd name="T61" fmla="*/ 77 h 293"/>
              <a:gd name="T62" fmla="*/ 116 w 420"/>
              <a:gd name="T63" fmla="*/ 110 h 293"/>
              <a:gd name="T64" fmla="*/ 141 w 420"/>
              <a:gd name="T65" fmla="*/ 111 h 293"/>
              <a:gd name="T66" fmla="*/ 160 w 420"/>
              <a:gd name="T67" fmla="*/ 142 h 293"/>
              <a:gd name="T68" fmla="*/ 133 w 420"/>
              <a:gd name="T69" fmla="*/ 142 h 293"/>
              <a:gd name="T70" fmla="*/ 119 w 420"/>
              <a:gd name="T71" fmla="*/ 147 h 293"/>
              <a:gd name="T72" fmla="*/ 0 w 420"/>
              <a:gd name="T73" fmla="*/ 18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293">
                <a:moveTo>
                  <a:pt x="383" y="92"/>
                </a:moveTo>
                <a:cubicBezTo>
                  <a:pt x="380" y="99"/>
                  <a:pt x="375" y="106"/>
                  <a:pt x="368" y="110"/>
                </a:cubicBezTo>
                <a:cubicBezTo>
                  <a:pt x="370" y="118"/>
                  <a:pt x="371" y="120"/>
                  <a:pt x="373" y="124"/>
                </a:cubicBezTo>
                <a:cubicBezTo>
                  <a:pt x="377" y="125"/>
                  <a:pt x="407" y="126"/>
                  <a:pt x="409" y="131"/>
                </a:cubicBezTo>
                <a:cubicBezTo>
                  <a:pt x="419" y="144"/>
                  <a:pt x="420" y="166"/>
                  <a:pt x="418" y="177"/>
                </a:cubicBezTo>
                <a:cubicBezTo>
                  <a:pt x="401" y="185"/>
                  <a:pt x="375" y="188"/>
                  <a:pt x="348" y="188"/>
                </a:cubicBezTo>
                <a:cubicBezTo>
                  <a:pt x="342" y="171"/>
                  <a:pt x="333" y="157"/>
                  <a:pt x="322" y="147"/>
                </a:cubicBezTo>
                <a:cubicBezTo>
                  <a:pt x="315" y="141"/>
                  <a:pt x="315" y="141"/>
                  <a:pt x="315" y="141"/>
                </a:cubicBezTo>
                <a:cubicBezTo>
                  <a:pt x="307" y="141"/>
                  <a:pt x="307" y="141"/>
                  <a:pt x="307" y="141"/>
                </a:cubicBezTo>
                <a:cubicBezTo>
                  <a:pt x="301" y="141"/>
                  <a:pt x="295" y="141"/>
                  <a:pt x="289" y="141"/>
                </a:cubicBezTo>
                <a:cubicBezTo>
                  <a:pt x="290" y="137"/>
                  <a:pt x="292" y="134"/>
                  <a:pt x="295" y="131"/>
                </a:cubicBezTo>
                <a:cubicBezTo>
                  <a:pt x="297" y="126"/>
                  <a:pt x="326" y="125"/>
                  <a:pt x="330" y="124"/>
                </a:cubicBezTo>
                <a:cubicBezTo>
                  <a:pt x="332" y="120"/>
                  <a:pt x="333" y="115"/>
                  <a:pt x="334" y="110"/>
                </a:cubicBezTo>
                <a:cubicBezTo>
                  <a:pt x="327" y="106"/>
                  <a:pt x="322" y="99"/>
                  <a:pt x="320" y="92"/>
                </a:cubicBezTo>
                <a:cubicBezTo>
                  <a:pt x="316" y="92"/>
                  <a:pt x="309" y="92"/>
                  <a:pt x="305" y="92"/>
                </a:cubicBezTo>
                <a:cubicBezTo>
                  <a:pt x="301" y="67"/>
                  <a:pt x="307" y="31"/>
                  <a:pt x="317" y="22"/>
                </a:cubicBezTo>
                <a:cubicBezTo>
                  <a:pt x="332" y="10"/>
                  <a:pt x="368" y="10"/>
                  <a:pt x="384" y="21"/>
                </a:cubicBezTo>
                <a:cubicBezTo>
                  <a:pt x="394" y="29"/>
                  <a:pt x="402" y="68"/>
                  <a:pt x="398" y="91"/>
                </a:cubicBezTo>
                <a:cubicBezTo>
                  <a:pt x="396" y="92"/>
                  <a:pt x="385" y="91"/>
                  <a:pt x="383" y="92"/>
                </a:cubicBezTo>
                <a:close/>
                <a:moveTo>
                  <a:pt x="133" y="164"/>
                </a:moveTo>
                <a:cubicBezTo>
                  <a:pt x="105" y="189"/>
                  <a:pt x="99" y="237"/>
                  <a:pt x="99" y="266"/>
                </a:cubicBezTo>
                <a:cubicBezTo>
                  <a:pt x="127" y="293"/>
                  <a:pt x="303" y="291"/>
                  <a:pt x="340" y="266"/>
                </a:cubicBezTo>
                <a:cubicBezTo>
                  <a:pt x="344" y="233"/>
                  <a:pt x="329" y="184"/>
                  <a:pt x="307" y="162"/>
                </a:cubicBezTo>
                <a:cubicBezTo>
                  <a:pt x="298" y="162"/>
                  <a:pt x="290" y="162"/>
                  <a:pt x="283" y="163"/>
                </a:cubicBezTo>
                <a:cubicBezTo>
                  <a:pt x="276" y="163"/>
                  <a:pt x="270" y="162"/>
                  <a:pt x="266" y="160"/>
                </a:cubicBezTo>
                <a:cubicBezTo>
                  <a:pt x="261" y="155"/>
                  <a:pt x="259" y="147"/>
                  <a:pt x="257" y="137"/>
                </a:cubicBezTo>
                <a:cubicBezTo>
                  <a:pt x="263" y="130"/>
                  <a:pt x="267" y="122"/>
                  <a:pt x="270" y="112"/>
                </a:cubicBezTo>
                <a:cubicBezTo>
                  <a:pt x="274" y="110"/>
                  <a:pt x="277" y="107"/>
                  <a:pt x="278" y="102"/>
                </a:cubicBezTo>
                <a:cubicBezTo>
                  <a:pt x="280" y="98"/>
                  <a:pt x="281" y="91"/>
                  <a:pt x="281" y="84"/>
                </a:cubicBezTo>
                <a:cubicBezTo>
                  <a:pt x="281" y="81"/>
                  <a:pt x="281" y="81"/>
                  <a:pt x="281" y="81"/>
                </a:cubicBezTo>
                <a:cubicBezTo>
                  <a:pt x="279" y="80"/>
                  <a:pt x="279" y="80"/>
                  <a:pt x="279" y="80"/>
                </a:cubicBezTo>
                <a:cubicBezTo>
                  <a:pt x="278" y="79"/>
                  <a:pt x="278" y="79"/>
                  <a:pt x="277" y="79"/>
                </a:cubicBezTo>
                <a:cubicBezTo>
                  <a:pt x="281" y="49"/>
                  <a:pt x="275" y="30"/>
                  <a:pt x="260" y="19"/>
                </a:cubicBezTo>
                <a:cubicBezTo>
                  <a:pt x="238" y="2"/>
                  <a:pt x="197" y="2"/>
                  <a:pt x="175" y="20"/>
                </a:cubicBezTo>
                <a:cubicBezTo>
                  <a:pt x="161" y="32"/>
                  <a:pt x="157" y="47"/>
                  <a:pt x="161" y="79"/>
                </a:cubicBezTo>
                <a:cubicBezTo>
                  <a:pt x="161" y="79"/>
                  <a:pt x="161" y="80"/>
                  <a:pt x="160" y="80"/>
                </a:cubicBezTo>
                <a:cubicBezTo>
                  <a:pt x="158" y="81"/>
                  <a:pt x="158" y="81"/>
                  <a:pt x="158" y="81"/>
                </a:cubicBezTo>
                <a:cubicBezTo>
                  <a:pt x="158" y="84"/>
                  <a:pt x="158" y="84"/>
                  <a:pt x="158" y="84"/>
                </a:cubicBezTo>
                <a:cubicBezTo>
                  <a:pt x="158" y="91"/>
                  <a:pt x="159" y="98"/>
                  <a:pt x="161" y="103"/>
                </a:cubicBezTo>
                <a:cubicBezTo>
                  <a:pt x="163" y="107"/>
                  <a:pt x="166" y="111"/>
                  <a:pt x="169" y="113"/>
                </a:cubicBezTo>
                <a:cubicBezTo>
                  <a:pt x="172" y="123"/>
                  <a:pt x="178" y="131"/>
                  <a:pt x="184" y="138"/>
                </a:cubicBezTo>
                <a:cubicBezTo>
                  <a:pt x="183" y="146"/>
                  <a:pt x="181" y="153"/>
                  <a:pt x="177" y="158"/>
                </a:cubicBezTo>
                <a:cubicBezTo>
                  <a:pt x="173" y="163"/>
                  <a:pt x="167" y="165"/>
                  <a:pt x="159" y="164"/>
                </a:cubicBezTo>
                <a:cubicBezTo>
                  <a:pt x="151" y="164"/>
                  <a:pt x="142" y="164"/>
                  <a:pt x="133" y="164"/>
                </a:cubicBezTo>
                <a:close/>
                <a:moveTo>
                  <a:pt x="23" y="112"/>
                </a:moveTo>
                <a:cubicBezTo>
                  <a:pt x="30" y="112"/>
                  <a:pt x="36" y="112"/>
                  <a:pt x="42" y="112"/>
                </a:cubicBezTo>
                <a:cubicBezTo>
                  <a:pt x="47" y="113"/>
                  <a:pt x="51" y="112"/>
                  <a:pt x="54" y="108"/>
                </a:cubicBezTo>
                <a:cubicBezTo>
                  <a:pt x="56" y="105"/>
                  <a:pt x="58" y="100"/>
                  <a:pt x="59" y="95"/>
                </a:cubicBezTo>
                <a:cubicBezTo>
                  <a:pt x="54" y="90"/>
                  <a:pt x="51" y="84"/>
                  <a:pt x="49" y="77"/>
                </a:cubicBezTo>
                <a:cubicBezTo>
                  <a:pt x="46" y="75"/>
                  <a:pt x="44" y="73"/>
                  <a:pt x="43" y="70"/>
                </a:cubicBezTo>
                <a:cubicBezTo>
                  <a:pt x="41" y="67"/>
                  <a:pt x="41" y="62"/>
                  <a:pt x="41" y="57"/>
                </a:cubicBezTo>
                <a:cubicBezTo>
                  <a:pt x="41" y="55"/>
                  <a:pt x="41" y="55"/>
                  <a:pt x="41" y="55"/>
                </a:cubicBezTo>
                <a:cubicBezTo>
                  <a:pt x="42" y="54"/>
                  <a:pt x="42" y="54"/>
                  <a:pt x="42" y="54"/>
                </a:cubicBezTo>
                <a:cubicBezTo>
                  <a:pt x="42" y="54"/>
                  <a:pt x="43" y="54"/>
                  <a:pt x="43" y="54"/>
                </a:cubicBezTo>
                <a:cubicBezTo>
                  <a:pt x="40" y="31"/>
                  <a:pt x="43" y="21"/>
                  <a:pt x="52" y="13"/>
                </a:cubicBezTo>
                <a:cubicBezTo>
                  <a:pt x="68" y="0"/>
                  <a:pt x="96" y="0"/>
                  <a:pt x="112" y="11"/>
                </a:cubicBezTo>
                <a:cubicBezTo>
                  <a:pt x="122" y="19"/>
                  <a:pt x="126" y="33"/>
                  <a:pt x="123" y="53"/>
                </a:cubicBezTo>
                <a:cubicBezTo>
                  <a:pt x="124" y="53"/>
                  <a:pt x="124" y="54"/>
                  <a:pt x="125" y="54"/>
                </a:cubicBezTo>
                <a:cubicBezTo>
                  <a:pt x="126" y="55"/>
                  <a:pt x="126" y="55"/>
                  <a:pt x="126" y="55"/>
                </a:cubicBezTo>
                <a:cubicBezTo>
                  <a:pt x="126" y="57"/>
                  <a:pt x="126" y="57"/>
                  <a:pt x="126" y="57"/>
                </a:cubicBezTo>
                <a:cubicBezTo>
                  <a:pt x="126" y="62"/>
                  <a:pt x="126" y="66"/>
                  <a:pt x="124" y="70"/>
                </a:cubicBezTo>
                <a:cubicBezTo>
                  <a:pt x="123" y="73"/>
                  <a:pt x="121" y="75"/>
                  <a:pt x="119" y="77"/>
                </a:cubicBezTo>
                <a:cubicBezTo>
                  <a:pt x="117" y="83"/>
                  <a:pt x="113" y="89"/>
                  <a:pt x="109" y="94"/>
                </a:cubicBezTo>
                <a:cubicBezTo>
                  <a:pt x="111" y="101"/>
                  <a:pt x="113" y="107"/>
                  <a:pt x="116" y="110"/>
                </a:cubicBezTo>
                <a:cubicBezTo>
                  <a:pt x="119" y="111"/>
                  <a:pt x="123" y="112"/>
                  <a:pt x="127" y="112"/>
                </a:cubicBezTo>
                <a:cubicBezTo>
                  <a:pt x="132" y="112"/>
                  <a:pt x="136" y="111"/>
                  <a:pt x="141" y="111"/>
                </a:cubicBezTo>
                <a:cubicBezTo>
                  <a:pt x="143" y="117"/>
                  <a:pt x="147" y="122"/>
                  <a:pt x="151" y="126"/>
                </a:cubicBezTo>
                <a:cubicBezTo>
                  <a:pt x="153" y="132"/>
                  <a:pt x="156" y="137"/>
                  <a:pt x="160" y="142"/>
                </a:cubicBezTo>
                <a:cubicBezTo>
                  <a:pt x="159" y="142"/>
                  <a:pt x="159" y="142"/>
                  <a:pt x="159" y="142"/>
                </a:cubicBezTo>
                <a:cubicBezTo>
                  <a:pt x="150" y="142"/>
                  <a:pt x="142" y="142"/>
                  <a:pt x="133" y="142"/>
                </a:cubicBezTo>
                <a:cubicBezTo>
                  <a:pt x="125" y="142"/>
                  <a:pt x="125" y="142"/>
                  <a:pt x="125" y="142"/>
                </a:cubicBezTo>
                <a:cubicBezTo>
                  <a:pt x="119" y="147"/>
                  <a:pt x="119" y="147"/>
                  <a:pt x="119" y="147"/>
                </a:cubicBezTo>
                <a:cubicBezTo>
                  <a:pt x="104" y="160"/>
                  <a:pt x="94" y="178"/>
                  <a:pt x="88" y="197"/>
                </a:cubicBezTo>
                <a:cubicBezTo>
                  <a:pt x="49" y="198"/>
                  <a:pt x="10" y="193"/>
                  <a:pt x="0" y="183"/>
                </a:cubicBezTo>
                <a:cubicBezTo>
                  <a:pt x="0" y="164"/>
                  <a:pt x="4" y="130"/>
                  <a:pt x="23" y="1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Isosceles Triangle 21"/>
          <p:cNvSpPr/>
          <p:nvPr/>
        </p:nvSpPr>
        <p:spPr>
          <a:xfrm rot="16200000">
            <a:off x="1794723" y="3308583"/>
            <a:ext cx="301523" cy="685800"/>
          </a:xfrm>
          <a:prstGeom prst="triangle">
            <a:avLst/>
          </a:prstGeom>
          <a:solidFill>
            <a:schemeClr val="bg1"/>
          </a:solidFill>
          <a:ln>
            <a:noFill/>
          </a:ln>
          <a:effectLst>
            <a:outerShdw dist="88900" dir="10800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554594" y="4800600"/>
            <a:ext cx="3560206" cy="1212890"/>
          </a:xfrm>
          <a:prstGeom prst="wedgeRoundRectCallout">
            <a:avLst>
              <a:gd name="adj1" fmla="val -32878"/>
              <a:gd name="adj2" fmla="val -147751"/>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Are we and the lawyers aligned on where they fit in the overall business project plan? </a:t>
            </a:r>
          </a:p>
        </p:txBody>
      </p:sp>
      <p:sp>
        <p:nvSpPr>
          <p:cNvPr id="24" name="Rounded Rectangular Callout 23"/>
          <p:cNvSpPr/>
          <p:nvPr/>
        </p:nvSpPr>
        <p:spPr>
          <a:xfrm>
            <a:off x="3124200" y="1752600"/>
            <a:ext cx="4724400" cy="1359231"/>
          </a:xfrm>
          <a:prstGeom prst="wedgeRoundRectCallout">
            <a:avLst>
              <a:gd name="adj1" fmla="val 14823"/>
              <a:gd name="adj2" fmla="val 75009"/>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We need to understand both the business context and objectives, as well as the legal objectives before we begin developing a strategy and working on a matter. </a:t>
            </a:r>
          </a:p>
        </p:txBody>
      </p:sp>
    </p:spTree>
    <p:extLst>
      <p:ext uri="{BB962C8B-B14F-4D97-AF65-F5344CB8AC3E}">
        <p14:creationId xmlns:p14="http://schemas.microsoft.com/office/powerpoint/2010/main" xmlns="" val="20965477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What is driving the need for Legal Project Management?</a:t>
            </a:r>
          </a:p>
        </p:txBody>
      </p:sp>
      <p:graphicFrame>
        <p:nvGraphicFramePr>
          <p:cNvPr id="5" name="Table 4"/>
          <p:cNvGraphicFramePr>
            <a:graphicFrameLocks noGrp="1"/>
          </p:cNvGraphicFramePr>
          <p:nvPr>
            <p:extLst>
              <p:ext uri="{D42A27DB-BD31-4B8C-83A1-F6EECF244321}">
                <p14:modId xmlns:p14="http://schemas.microsoft.com/office/powerpoint/2010/main" xmlns="" val="3944968771"/>
              </p:ext>
            </p:extLst>
          </p:nvPr>
        </p:nvGraphicFramePr>
        <p:xfrm>
          <a:off x="417445" y="1089461"/>
          <a:ext cx="8305800" cy="5235139"/>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20000"/>
                    </a:ext>
                  </a:extLst>
                </a:gridCol>
                <a:gridCol w="3251200">
                  <a:extLst>
                    <a:ext uri="{9D8B030D-6E8A-4147-A177-3AD203B41FA5}">
                      <a16:colId xmlns="" xmlns:a16="http://schemas.microsoft.com/office/drawing/2014/main" val="3920924132"/>
                    </a:ext>
                  </a:extLst>
                </a:gridCol>
                <a:gridCol w="2768600">
                  <a:extLst>
                    <a:ext uri="{9D8B030D-6E8A-4147-A177-3AD203B41FA5}">
                      <a16:colId xmlns="" xmlns:a16="http://schemas.microsoft.com/office/drawing/2014/main" val="20003"/>
                    </a:ext>
                  </a:extLst>
                </a:gridCol>
              </a:tblGrid>
              <a:tr h="304799">
                <a:tc>
                  <a:txBody>
                    <a:bodyPr/>
                    <a:lstStyle/>
                    <a:p>
                      <a:pPr algn="ctr">
                        <a:lnSpc>
                          <a:spcPct val="95000"/>
                        </a:lnSpc>
                      </a:pPr>
                      <a:r>
                        <a:rPr lang="en-US" sz="1600" dirty="0"/>
                        <a:t>Clients</a:t>
                      </a:r>
                    </a:p>
                  </a:txBody>
                  <a:tcPr marL="0" marR="0" anchor="ctr">
                    <a:lnB w="9525" cap="flat" cmpd="sng" algn="ctr">
                      <a:solidFill>
                        <a:schemeClr val="accent1"/>
                      </a:solidFill>
                      <a:prstDash val="solid"/>
                      <a:round/>
                      <a:headEnd type="none" w="med" len="med"/>
                      <a:tailEnd type="none" w="med" len="med"/>
                    </a:lnB>
                    <a:solidFill>
                      <a:srgbClr val="469DBB"/>
                    </a:solidFill>
                  </a:tcPr>
                </a:tc>
                <a:tc>
                  <a:txBody>
                    <a:bodyPr/>
                    <a:lstStyle/>
                    <a:p>
                      <a:pPr algn="ctr">
                        <a:lnSpc>
                          <a:spcPct val="95000"/>
                        </a:lnSpc>
                      </a:pPr>
                      <a:r>
                        <a:rPr lang="en-US" sz="1600" dirty="0"/>
                        <a:t>Corporate Legal Departments</a:t>
                      </a:r>
                    </a:p>
                  </a:txBody>
                  <a:tcPr marL="0" marR="0" anchor="ctr">
                    <a:lnB w="9525" cap="flat" cmpd="sng" algn="ctr">
                      <a:solidFill>
                        <a:schemeClr val="accent1"/>
                      </a:solidFill>
                      <a:prstDash val="solid"/>
                      <a:round/>
                      <a:headEnd type="none" w="med" len="med"/>
                      <a:tailEnd type="none" w="med" len="med"/>
                    </a:lnB>
                    <a:solidFill>
                      <a:srgbClr val="469DBB"/>
                    </a:solidFill>
                  </a:tcPr>
                </a:tc>
                <a:tc>
                  <a:txBody>
                    <a:bodyPr/>
                    <a:lstStyle/>
                    <a:p>
                      <a:pPr algn="ctr">
                        <a:lnSpc>
                          <a:spcPct val="95000"/>
                        </a:lnSpc>
                      </a:pPr>
                      <a:r>
                        <a:rPr lang="en-US" sz="1600" dirty="0"/>
                        <a:t>Law Firms</a:t>
                      </a:r>
                    </a:p>
                  </a:txBody>
                  <a:tcPr marL="0" marR="0" anchor="ctr">
                    <a:lnB w="9525" cap="flat" cmpd="sng" algn="ctr">
                      <a:solidFill>
                        <a:schemeClr val="accent1"/>
                      </a:solidFill>
                      <a:prstDash val="solid"/>
                      <a:round/>
                      <a:headEnd type="none" w="med" len="med"/>
                      <a:tailEnd type="none" w="med" len="med"/>
                    </a:lnB>
                    <a:solidFill>
                      <a:srgbClr val="469DBB"/>
                    </a:solidFill>
                  </a:tcPr>
                </a:tc>
                <a:extLst>
                  <a:ext uri="{0D108BD9-81ED-4DB2-BD59-A6C34878D82A}">
                    <a16:rowId xmlns="" xmlns:a16="http://schemas.microsoft.com/office/drawing/2014/main" val="10000"/>
                  </a:ext>
                </a:extLst>
              </a:tr>
              <a:tr h="597700">
                <a:tc gridSpan="2">
                  <a:txBody>
                    <a:bodyPr/>
                    <a:lstStyle/>
                    <a:p>
                      <a:pPr algn="ctr">
                        <a:lnSpc>
                          <a:spcPct val="95000"/>
                        </a:lnSpc>
                      </a:pPr>
                      <a:r>
                        <a:rPr lang="en-US" sz="1300" dirty="0"/>
                        <a:t>We need to eliminate surprise in fees and outcomes </a:t>
                      </a:r>
                      <a:br>
                        <a:rPr lang="en-US" sz="1300" dirty="0"/>
                      </a:br>
                      <a:r>
                        <a:rPr lang="en-US" sz="1300" dirty="0"/>
                        <a:t>wherever possible.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lnSpc>
                          <a:spcPct val="95000"/>
                        </a:lnSpc>
                      </a:pPr>
                      <a:r>
                        <a:rPr lang="en-US" sz="1300" dirty="0"/>
                        <a:t>We need to be able to identify </a:t>
                      </a:r>
                      <a:br>
                        <a:rPr lang="en-US" sz="1300" dirty="0"/>
                      </a:br>
                      <a:r>
                        <a:rPr lang="en-US" sz="1300" dirty="0"/>
                        <a:t>and escalate risk faster within</a:t>
                      </a:r>
                      <a:br>
                        <a:rPr lang="en-US" sz="1300" dirty="0"/>
                      </a:br>
                      <a:r>
                        <a:rPr lang="en-US" sz="1300" dirty="0"/>
                        <a:t>the firm and with the clients.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65991">
                <a:tc>
                  <a:txBody>
                    <a:bodyPr/>
                    <a:lstStyle/>
                    <a:p>
                      <a:pPr algn="ctr">
                        <a:lnSpc>
                          <a:spcPct val="95000"/>
                        </a:lnSpc>
                      </a:pPr>
                      <a:r>
                        <a:rPr lang="en-US" sz="1300" dirty="0"/>
                        <a:t>How and when should </a:t>
                      </a:r>
                      <a:r>
                        <a:rPr lang="en-US" sz="1300" baseline="0" dirty="0"/>
                        <a:t>we </a:t>
                      </a:r>
                      <a:br>
                        <a:rPr lang="en-US" sz="1300" baseline="0" dirty="0"/>
                      </a:br>
                      <a:r>
                        <a:rPr lang="en-US" sz="1300" baseline="0" dirty="0"/>
                        <a:t>get the lawyers involved?</a:t>
                      </a: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solidFill>
                            <a:schemeClr val="tx1"/>
                          </a:solidFill>
                        </a:rPr>
                        <a:t>How do</a:t>
                      </a:r>
                      <a:r>
                        <a:rPr lang="en-US" sz="1300" baseline="0" dirty="0">
                          <a:solidFill>
                            <a:schemeClr val="tx1"/>
                          </a:solidFill>
                        </a:rPr>
                        <a:t> we make best use of </a:t>
                      </a:r>
                      <a:br>
                        <a:rPr lang="en-US" sz="1300" baseline="0" dirty="0">
                          <a:solidFill>
                            <a:schemeClr val="tx1"/>
                          </a:solidFill>
                        </a:rPr>
                      </a:br>
                      <a:r>
                        <a:rPr lang="en-US" sz="1300" baseline="0" dirty="0">
                          <a:solidFill>
                            <a:schemeClr val="tx1"/>
                          </a:solidFill>
                        </a:rPr>
                        <a:t>our staff and resources?</a:t>
                      </a:r>
                      <a:endParaRPr lang="en-US" sz="1300" dirty="0">
                        <a:solidFill>
                          <a:schemeClr val="tx1"/>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t>How do we ensure</a:t>
                      </a:r>
                      <a:r>
                        <a:rPr lang="en-US" sz="1300" baseline="0" dirty="0"/>
                        <a:t> that everyone knows their role and responsibility?</a:t>
                      </a: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12096">
                <a:tc>
                  <a:txBody>
                    <a:bodyPr/>
                    <a:lstStyle/>
                    <a:p>
                      <a:pPr algn="ctr">
                        <a:lnSpc>
                          <a:spcPct val="95000"/>
                        </a:lnSpc>
                      </a:pPr>
                      <a:r>
                        <a:rPr lang="en-US" sz="1300" dirty="0"/>
                        <a:t>We are evaluated and compensated based on our P&amp;L, so we scrutinize the impact of legal costs.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solidFill>
                            <a:schemeClr val="tx1"/>
                          </a:solidFill>
                        </a:rPr>
                        <a:t>When will business people </a:t>
                      </a:r>
                      <a:br>
                        <a:rPr lang="en-US" sz="1300" dirty="0">
                          <a:solidFill>
                            <a:schemeClr val="tx1"/>
                          </a:solidFill>
                        </a:rPr>
                      </a:br>
                      <a:r>
                        <a:rPr lang="en-US" sz="1300" dirty="0">
                          <a:solidFill>
                            <a:schemeClr val="tx1"/>
                          </a:solidFill>
                        </a:rPr>
                        <a:t>need to be involved so the </a:t>
                      </a:r>
                      <a:br>
                        <a:rPr lang="en-US" sz="1300" dirty="0">
                          <a:solidFill>
                            <a:schemeClr val="tx1"/>
                          </a:solidFill>
                        </a:rPr>
                      </a:br>
                      <a:r>
                        <a:rPr lang="en-US" sz="1300" dirty="0">
                          <a:solidFill>
                            <a:schemeClr val="tx1"/>
                          </a:solidFill>
                        </a:rPr>
                        <a:t>legal work does not disrupt </a:t>
                      </a:r>
                      <a:br>
                        <a:rPr lang="en-US" sz="1300" dirty="0">
                          <a:solidFill>
                            <a:schemeClr val="tx1"/>
                          </a:solidFill>
                        </a:rPr>
                      </a:br>
                      <a:r>
                        <a:rPr lang="en-US" sz="1300" dirty="0">
                          <a:solidFill>
                            <a:schemeClr val="tx1"/>
                          </a:solidFill>
                        </a:rPr>
                        <a:t>their primary job?</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t>The legal team needs a plan to deliver the work on time and with less rework — instead of doing everything ad hoc. That will make us better at client service, teamwork and more efficient.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99131">
                <a:tc rowSpan="2">
                  <a:txBody>
                    <a:bodyPr/>
                    <a:lstStyle/>
                    <a:p>
                      <a:pPr algn="ctr">
                        <a:lnSpc>
                          <a:spcPct val="95000"/>
                        </a:lnSpc>
                      </a:pPr>
                      <a:r>
                        <a:rPr lang="en-US" sz="1300" dirty="0"/>
                        <a:t>We</a:t>
                      </a:r>
                      <a:r>
                        <a:rPr lang="en-US" sz="1300" baseline="0" dirty="0"/>
                        <a:t> </a:t>
                      </a:r>
                      <a:r>
                        <a:rPr lang="en-US" sz="1300" dirty="0"/>
                        <a:t>need a better understanding of timing that may impact business operations, management reporting and accounting. </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gridSpan="2">
                  <a:txBody>
                    <a:bodyPr/>
                    <a:lstStyle/>
                    <a:p>
                      <a:pPr algn="ctr">
                        <a:lnSpc>
                          <a:spcPct val="95000"/>
                        </a:lnSpc>
                      </a:pPr>
                      <a:r>
                        <a:rPr lang="en-US" sz="1300" dirty="0"/>
                        <a:t>We needed to accurately, simply and timely report status of </a:t>
                      </a:r>
                      <a:br>
                        <a:rPr lang="en-US" sz="1300" dirty="0"/>
                      </a:br>
                      <a:r>
                        <a:rPr lang="en-US" sz="1300" dirty="0"/>
                        <a:t>matters to many stakeholders.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 xmlns:a16="http://schemas.microsoft.com/office/drawing/2014/main" val="10004"/>
                  </a:ext>
                </a:extLst>
              </a:tr>
              <a:tr h="426234">
                <a:tc vMerge="1">
                  <a:txBody>
                    <a:bodyPr/>
                    <a:lstStyle/>
                    <a:p>
                      <a:pPr algn="ctr"/>
                      <a:endParaRPr lang="en-US" sz="1200" dirty="0"/>
                    </a:p>
                  </a:txBody>
                  <a:tcPr anchor="ctr">
                    <a:solidFill>
                      <a:schemeClr val="bg1"/>
                    </a:solidFill>
                  </a:tcPr>
                </a:tc>
                <a:tc gridSpan="2">
                  <a:txBody>
                    <a:bodyPr/>
                    <a:lstStyle/>
                    <a:p>
                      <a:pPr algn="ctr">
                        <a:lnSpc>
                          <a:spcPct val="95000"/>
                        </a:lnSpc>
                      </a:pPr>
                      <a:r>
                        <a:rPr lang="en-US" sz="1300" dirty="0"/>
                        <a:t>We need to understand both the business context, objectives and legal objectives before we begin working on a matter. </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 xmlns:a16="http://schemas.microsoft.com/office/drawing/2014/main" val="10005"/>
                  </a:ext>
                </a:extLst>
              </a:tr>
              <a:tr h="426234">
                <a:tc>
                  <a:txBody>
                    <a:bodyPr/>
                    <a:lstStyle/>
                    <a:p>
                      <a:pPr algn="ctr">
                        <a:lnSpc>
                          <a:spcPct val="95000"/>
                        </a:lnSpc>
                      </a:pP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gridSpan="2">
                  <a:txBody>
                    <a:bodyPr/>
                    <a:lstStyle/>
                    <a:p>
                      <a:pPr algn="ctr">
                        <a:lnSpc>
                          <a:spcPct val="95000"/>
                        </a:lnSpc>
                      </a:pPr>
                      <a:r>
                        <a:rPr lang="en-US" sz="1300" dirty="0"/>
                        <a:t>Cost and pricing pressure has caused us to more closely monitor estimated fees and staffing.  Visibility on</a:t>
                      </a:r>
                      <a:r>
                        <a:rPr lang="en-US" sz="1300" baseline="0" dirty="0"/>
                        <a:t> fees and costs</a:t>
                      </a:r>
                      <a:r>
                        <a:rPr lang="en-US" sz="1300" dirty="0"/>
                        <a:t> throughout the matter is a must.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 xmlns:a16="http://schemas.microsoft.com/office/drawing/2014/main" val="10006"/>
                  </a:ext>
                </a:extLst>
              </a:tr>
              <a:tr h="998550">
                <a:tc>
                  <a:txBody>
                    <a:bodyPr/>
                    <a:lstStyle/>
                    <a:p>
                      <a:pPr algn="ctr">
                        <a:lnSpc>
                          <a:spcPct val="95000"/>
                        </a:lnSpc>
                      </a:pP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t>We need better communication on </a:t>
                      </a:r>
                      <a:br>
                        <a:rPr lang="en-US" sz="1300" dirty="0"/>
                      </a:br>
                      <a:r>
                        <a:rPr lang="en-US" sz="1300" dirty="0"/>
                        <a:t>how and why the work will be done, </a:t>
                      </a:r>
                      <a:br>
                        <a:rPr lang="en-US" sz="1300" dirty="0"/>
                      </a:br>
                      <a:r>
                        <a:rPr lang="en-US" sz="1300" dirty="0"/>
                        <a:t>both at the outset and throughout,</a:t>
                      </a:r>
                      <a:r>
                        <a:rPr lang="en-US" sz="1300" baseline="0" dirty="0"/>
                        <a:t> in order to manage law department resources and outside counsel.</a:t>
                      </a: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30757819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LPM applies the business discipline of project management to handling legal work across 4 stages</a:t>
            </a:r>
          </a:p>
        </p:txBody>
      </p:sp>
      <p:grpSp>
        <p:nvGrpSpPr>
          <p:cNvPr id="4" name="Group 3"/>
          <p:cNvGrpSpPr>
            <a:grpSpLocks noChangeAspect="1"/>
          </p:cNvGrpSpPr>
          <p:nvPr/>
        </p:nvGrpSpPr>
        <p:grpSpPr>
          <a:xfrm>
            <a:off x="1828800" y="1066800"/>
            <a:ext cx="5405394" cy="5431536"/>
            <a:chOff x="2191022" y="1234440"/>
            <a:chExt cx="4913993" cy="4937760"/>
          </a:xfrm>
        </p:grpSpPr>
        <p:sp>
          <p:nvSpPr>
            <p:cNvPr id="7" name="Block Arc 6"/>
            <p:cNvSpPr/>
            <p:nvPr/>
          </p:nvSpPr>
          <p:spPr>
            <a:xfrm>
              <a:off x="2896234" y="1954991"/>
              <a:ext cx="3533411" cy="3533411"/>
            </a:xfrm>
            <a:prstGeom prst="blockArc">
              <a:avLst>
                <a:gd name="adj1" fmla="val 16784472"/>
                <a:gd name="adj2" fmla="val 16572042"/>
                <a:gd name="adj3" fmla="val 3296"/>
              </a:avLst>
            </a:prstGeom>
            <a:solidFill>
              <a:schemeClr val="bg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3" name="TextBox 2"/>
            <p:cNvSpPr txBox="1">
              <a:spLocks noChangeAspect="1"/>
            </p:cNvSpPr>
            <p:nvPr/>
          </p:nvSpPr>
          <p:spPr>
            <a:xfrm>
              <a:off x="2198679" y="1373855"/>
              <a:ext cx="4906336" cy="4798345"/>
            </a:xfrm>
            <a:prstGeom prst="rect">
              <a:avLst/>
            </a:prstGeom>
            <a:noFill/>
          </p:spPr>
          <p:txBody>
            <a:bodyPr spcFirstLastPara="1" wrap="non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spc="800" dirty="0">
                  <a:solidFill>
                    <a:schemeClr val="accent1"/>
                  </a:solidFill>
                </a:rPr>
                <a:t>COMMUNICATION</a:t>
              </a:r>
            </a:p>
          </p:txBody>
        </p:sp>
        <p:sp>
          <p:nvSpPr>
            <p:cNvPr id="16" name="TextBox 18"/>
            <p:cNvSpPr txBox="1">
              <a:spLocks noChangeAspect="1"/>
            </p:cNvSpPr>
            <p:nvPr/>
          </p:nvSpPr>
          <p:spPr>
            <a:xfrm>
              <a:off x="2191022" y="1234440"/>
              <a:ext cx="4906336" cy="4798345"/>
            </a:xfrm>
            <a:prstGeom prst="rect">
              <a:avLst/>
            </a:prstGeom>
            <a:noFill/>
          </p:spPr>
          <p:txBody>
            <a:bodyPr spcFirstLastPara="1" wrap="non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spc="800" dirty="0">
                  <a:solidFill>
                    <a:schemeClr val="accent1"/>
                  </a:solidFill>
                </a:rPr>
                <a:t>COMMUNICATION</a:t>
              </a:r>
            </a:p>
          </p:txBody>
        </p:sp>
        <p:sp>
          <p:nvSpPr>
            <p:cNvPr id="18" name="Arc 17"/>
            <p:cNvSpPr>
              <a:spLocks noChangeAspect="1"/>
            </p:cNvSpPr>
            <p:nvPr/>
          </p:nvSpPr>
          <p:spPr>
            <a:xfrm rot="10800000">
              <a:off x="2274396" y="1328719"/>
              <a:ext cx="4783680" cy="4678389"/>
            </a:xfrm>
            <a:prstGeom prst="arc">
              <a:avLst>
                <a:gd name="adj1" fmla="val 18582432"/>
                <a:gd name="adj2" fmla="val 2968536"/>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7" name="Arc 16"/>
            <p:cNvSpPr>
              <a:spLocks noChangeAspect="1"/>
            </p:cNvSpPr>
            <p:nvPr/>
          </p:nvSpPr>
          <p:spPr>
            <a:xfrm>
              <a:off x="2274396" y="1336687"/>
              <a:ext cx="4783680" cy="4678389"/>
            </a:xfrm>
            <a:prstGeom prst="arc">
              <a:avLst>
                <a:gd name="adj1" fmla="val 18380024"/>
                <a:gd name="adj2" fmla="val 3301441"/>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 name="Freeform: Shape 8"/>
            <p:cNvSpPr>
              <a:spLocks noChangeAspect="1"/>
            </p:cNvSpPr>
            <p:nvPr/>
          </p:nvSpPr>
          <p:spPr>
            <a:xfrm>
              <a:off x="3745511" y="2764345"/>
              <a:ext cx="1824599" cy="1824599"/>
            </a:xfrm>
            <a:custGeom>
              <a:avLst/>
              <a:gdLst>
                <a:gd name="connsiteX0" fmla="*/ 0 w 2060125"/>
                <a:gd name="connsiteY0" fmla="*/ 1030063 h 2060125"/>
                <a:gd name="connsiteX1" fmla="*/ 1030063 w 2060125"/>
                <a:gd name="connsiteY1" fmla="*/ 0 h 2060125"/>
                <a:gd name="connsiteX2" fmla="*/ 2060126 w 2060125"/>
                <a:gd name="connsiteY2" fmla="*/ 1030063 h 2060125"/>
                <a:gd name="connsiteX3" fmla="*/ 1030063 w 2060125"/>
                <a:gd name="connsiteY3" fmla="*/ 2060126 h 2060125"/>
                <a:gd name="connsiteX4" fmla="*/ 0 w 2060125"/>
                <a:gd name="connsiteY4" fmla="*/ 1030063 h 206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125" h="2060125">
                  <a:moveTo>
                    <a:pt x="0" y="1030063"/>
                  </a:moveTo>
                  <a:cubicBezTo>
                    <a:pt x="0" y="461175"/>
                    <a:pt x="461175" y="0"/>
                    <a:pt x="1030063" y="0"/>
                  </a:cubicBezTo>
                  <a:cubicBezTo>
                    <a:pt x="1598951" y="0"/>
                    <a:pt x="2060126" y="461175"/>
                    <a:pt x="2060126" y="1030063"/>
                  </a:cubicBezTo>
                  <a:cubicBezTo>
                    <a:pt x="2060126" y="1598951"/>
                    <a:pt x="1598951" y="2060126"/>
                    <a:pt x="1030063" y="2060126"/>
                  </a:cubicBezTo>
                  <a:cubicBezTo>
                    <a:pt x="461175" y="2060126"/>
                    <a:pt x="0" y="1598951"/>
                    <a:pt x="0" y="1030063"/>
                  </a:cubicBezTo>
                  <a:close/>
                </a:path>
              </a:pathLst>
            </a:cu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192316" tIns="192316" rIns="192316" bIns="192316" numCol="1" spcCol="1270" anchor="ctr" anchorCtr="0">
              <a:noAutofit/>
            </a:bodyPr>
            <a:lstStyle/>
            <a:p>
              <a:pPr algn="ctr" defTabSz="622300">
                <a:lnSpc>
                  <a:spcPct val="90000"/>
                </a:lnSpc>
                <a:spcBef>
                  <a:spcPct val="0"/>
                </a:spcBef>
                <a:spcAft>
                  <a:spcPct val="35000"/>
                </a:spcAft>
              </a:pPr>
              <a:r>
                <a:rPr lang="en-US" sz="1700" b="1" dirty="0"/>
                <a:t>Clients </a:t>
              </a:r>
            </a:p>
            <a:p>
              <a:pPr algn="ctr" defTabSz="622300">
                <a:lnSpc>
                  <a:spcPct val="90000"/>
                </a:lnSpc>
                <a:spcBef>
                  <a:spcPct val="0"/>
                </a:spcBef>
                <a:spcAft>
                  <a:spcPct val="35000"/>
                </a:spcAft>
              </a:pPr>
              <a:r>
                <a:rPr lang="en-US" sz="1700" b="1" dirty="0"/>
                <a:t>In-house team</a:t>
              </a:r>
            </a:p>
            <a:p>
              <a:pPr algn="ctr" defTabSz="622300">
                <a:lnSpc>
                  <a:spcPct val="90000"/>
                </a:lnSpc>
                <a:spcBef>
                  <a:spcPct val="0"/>
                </a:spcBef>
                <a:spcAft>
                  <a:spcPct val="35000"/>
                </a:spcAft>
              </a:pPr>
              <a:r>
                <a:rPr lang="en-US" sz="1700" b="1" dirty="0"/>
                <a:t>External teams</a:t>
              </a:r>
            </a:p>
          </p:txBody>
        </p:sp>
        <p:sp>
          <p:nvSpPr>
            <p:cNvPr id="10" name="Freeform: Shape 9"/>
            <p:cNvSpPr>
              <a:spLocks noChangeAspect="1"/>
            </p:cNvSpPr>
            <p:nvPr/>
          </p:nvSpPr>
          <p:spPr>
            <a:xfrm>
              <a:off x="4094005" y="1578873"/>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622300">
                <a:lnSpc>
                  <a:spcPct val="95000"/>
                </a:lnSpc>
                <a:spcBef>
                  <a:spcPct val="0"/>
                </a:spcBef>
              </a:pPr>
              <a:r>
                <a:rPr lang="en-US" dirty="0"/>
                <a:t>1.</a:t>
              </a:r>
            </a:p>
            <a:p>
              <a:pPr lvl="0" algn="ctr" defTabSz="622300">
                <a:lnSpc>
                  <a:spcPct val="95000"/>
                </a:lnSpc>
                <a:spcBef>
                  <a:spcPct val="0"/>
                </a:spcBef>
              </a:pPr>
              <a:r>
                <a:rPr lang="en-US" kern="1200" dirty="0"/>
                <a:t>Intake</a:t>
              </a:r>
            </a:p>
          </p:txBody>
        </p:sp>
        <p:sp>
          <p:nvSpPr>
            <p:cNvPr id="20" name="Freeform: Shape 19"/>
            <p:cNvSpPr>
              <a:spLocks noChangeAspect="1"/>
            </p:cNvSpPr>
            <p:nvPr/>
          </p:nvSpPr>
          <p:spPr>
            <a:xfrm>
              <a:off x="5710815" y="3152763"/>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dirty="0"/>
                <a:t>2.</a:t>
              </a:r>
            </a:p>
            <a:p>
              <a:pPr algn="ctr" defTabSz="622300">
                <a:lnSpc>
                  <a:spcPct val="95000"/>
                </a:lnSpc>
                <a:spcBef>
                  <a:spcPct val="0"/>
                </a:spcBef>
              </a:pPr>
              <a:r>
                <a:rPr lang="en-US" dirty="0"/>
                <a:t>Planning</a:t>
              </a:r>
            </a:p>
          </p:txBody>
        </p:sp>
        <p:sp>
          <p:nvSpPr>
            <p:cNvPr id="21" name="Freeform: Shape 20"/>
            <p:cNvSpPr>
              <a:spLocks noChangeAspect="1"/>
            </p:cNvSpPr>
            <p:nvPr/>
          </p:nvSpPr>
          <p:spPr>
            <a:xfrm>
              <a:off x="2477196" y="3152763"/>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dirty="0"/>
                <a:t>4.</a:t>
              </a:r>
            </a:p>
            <a:p>
              <a:pPr algn="ctr" defTabSz="622300">
                <a:lnSpc>
                  <a:spcPct val="95000"/>
                </a:lnSpc>
                <a:spcBef>
                  <a:spcPct val="0"/>
                </a:spcBef>
              </a:pPr>
              <a:r>
                <a:rPr lang="en-US" dirty="0"/>
                <a:t>Review </a:t>
              </a:r>
            </a:p>
          </p:txBody>
        </p:sp>
        <p:sp>
          <p:nvSpPr>
            <p:cNvPr id="22" name="Freeform: Shape 21"/>
            <p:cNvSpPr>
              <a:spLocks noChangeAspect="1"/>
            </p:cNvSpPr>
            <p:nvPr/>
          </p:nvSpPr>
          <p:spPr>
            <a:xfrm>
              <a:off x="4094005" y="4619209"/>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dirty="0"/>
                <a:t>3.</a:t>
              </a:r>
            </a:p>
            <a:p>
              <a:pPr algn="ctr" defTabSz="622300">
                <a:lnSpc>
                  <a:spcPct val="95000"/>
                </a:lnSpc>
                <a:spcBef>
                  <a:spcPct val="0"/>
                </a:spcBef>
              </a:pPr>
              <a:r>
                <a:rPr lang="en-US" dirty="0"/>
                <a:t>Execution</a:t>
              </a:r>
            </a:p>
          </p:txBody>
        </p:sp>
      </p:grpSp>
    </p:spTree>
    <p:extLst>
      <p:ext uri="{BB962C8B-B14F-4D97-AF65-F5344CB8AC3E}">
        <p14:creationId xmlns:p14="http://schemas.microsoft.com/office/powerpoint/2010/main" xmlns="" val="38647577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2901040" y="1852591"/>
            <a:ext cx="3479668" cy="3479668"/>
          </a:xfrm>
          <a:prstGeom prst="blockArc">
            <a:avLst>
              <a:gd name="adj1" fmla="val 16784472"/>
              <a:gd name="adj2" fmla="val 16572042"/>
              <a:gd name="adj3" fmla="val 3296"/>
            </a:avLst>
          </a:prstGeom>
          <a:solidFill>
            <a:schemeClr val="bg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18" name="Arc 17"/>
          <p:cNvSpPr>
            <a:spLocks noChangeAspect="1"/>
          </p:cNvSpPr>
          <p:nvPr/>
        </p:nvSpPr>
        <p:spPr>
          <a:xfrm rot="10800000">
            <a:off x="2288660" y="1235845"/>
            <a:ext cx="4710921" cy="4607231"/>
          </a:xfrm>
          <a:prstGeom prst="arc">
            <a:avLst>
              <a:gd name="adj1" fmla="val 18582432"/>
              <a:gd name="adj2" fmla="val 2968536"/>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7" name="Arc 16"/>
          <p:cNvSpPr>
            <a:spLocks noChangeAspect="1"/>
          </p:cNvSpPr>
          <p:nvPr/>
        </p:nvSpPr>
        <p:spPr>
          <a:xfrm>
            <a:off x="2288660" y="1243692"/>
            <a:ext cx="4710921" cy="4607231"/>
          </a:xfrm>
          <a:prstGeom prst="arc">
            <a:avLst>
              <a:gd name="adj1" fmla="val 18380024"/>
              <a:gd name="adj2" fmla="val 2964835"/>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a:t>Each stage of LPM involves the client, the internal team, and when appropriate, external teams</a:t>
            </a:r>
          </a:p>
        </p:txBody>
      </p:sp>
      <p:sp>
        <p:nvSpPr>
          <p:cNvPr id="23" name="Rectangle 22"/>
          <p:cNvSpPr/>
          <p:nvPr/>
        </p:nvSpPr>
        <p:spPr>
          <a:xfrm>
            <a:off x="6951770" y="1711537"/>
            <a:ext cx="1887430" cy="1123384"/>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New matter intake</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Assign primary lawyer</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Determine resources, including use of external counsel</a:t>
            </a:r>
          </a:p>
        </p:txBody>
      </p:sp>
      <p:sp>
        <p:nvSpPr>
          <p:cNvPr id="24" name="Rectangle 23"/>
          <p:cNvSpPr/>
          <p:nvPr/>
        </p:nvSpPr>
        <p:spPr>
          <a:xfrm>
            <a:off x="7176217" y="3109722"/>
            <a:ext cx="1892630" cy="2933111"/>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Reach agreement on client requirements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Validate scope, timing, objectives and stakeholders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Conduct cost-benefit analysis on use of resources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If required, select external counsel</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Deliver External Counsel Guidelines</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Determine pricing </a:t>
            </a:r>
            <a:br>
              <a:rPr lang="en-US" sz="1200" dirty="0">
                <a:ea typeface="Calibri" panose="020F0502020204030204" pitchFamily="34" charset="0"/>
              </a:rPr>
            </a:br>
            <a:r>
              <a:rPr lang="en-US" sz="1200" dirty="0">
                <a:ea typeface="Calibri" panose="020F0502020204030204" pitchFamily="34" charset="0"/>
              </a:rPr>
              <a:t>and budget</a:t>
            </a:r>
          </a:p>
        </p:txBody>
      </p:sp>
      <p:sp>
        <p:nvSpPr>
          <p:cNvPr id="25" name="Rectangle 24"/>
          <p:cNvSpPr/>
          <p:nvPr/>
        </p:nvSpPr>
        <p:spPr>
          <a:xfrm>
            <a:off x="243448" y="4074184"/>
            <a:ext cx="3110816" cy="2154436"/>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Control legal spend and </a:t>
            </a:r>
            <a:br>
              <a:rPr lang="en-US" sz="1200" dirty="0">
                <a:ea typeface="Calibri" panose="020F0502020204030204" pitchFamily="34" charset="0"/>
              </a:rPr>
            </a:br>
            <a:r>
              <a:rPr lang="en-US" sz="1200" dirty="0">
                <a:ea typeface="Calibri" panose="020F0502020204030204" pitchFamily="34" charset="0"/>
              </a:rPr>
              <a:t>achieve desired results</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Continuous evaluation </a:t>
            </a:r>
            <a:br>
              <a:rPr lang="en-US" sz="1200" dirty="0">
                <a:ea typeface="Calibri" panose="020F0502020204030204" pitchFamily="34" charset="0"/>
              </a:rPr>
            </a:br>
            <a:r>
              <a:rPr lang="en-US" sz="1200" dirty="0">
                <a:ea typeface="Calibri" panose="020F0502020204030204" pitchFamily="34" charset="0"/>
              </a:rPr>
              <a:t>of risk profile and </a:t>
            </a:r>
            <a:br>
              <a:rPr lang="en-US" sz="1200" dirty="0">
                <a:ea typeface="Calibri" panose="020F0502020204030204" pitchFamily="34" charset="0"/>
              </a:rPr>
            </a:br>
            <a:r>
              <a:rPr lang="en-US" sz="1200" dirty="0">
                <a:ea typeface="Calibri" panose="020F0502020204030204" pitchFamily="34" charset="0"/>
              </a:rPr>
              <a:t>execution of strategy</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Monitor and manage use </a:t>
            </a:r>
            <a:br>
              <a:rPr lang="en-US" sz="1200" dirty="0">
                <a:ea typeface="Calibri" panose="020F0502020204030204" pitchFamily="34" charset="0"/>
              </a:rPr>
            </a:br>
            <a:r>
              <a:rPr lang="en-US" sz="1200" dirty="0">
                <a:ea typeface="Calibri" panose="020F0502020204030204" pitchFamily="34" charset="0"/>
              </a:rPr>
              <a:t>of resources, including budget </a:t>
            </a:r>
            <a:br>
              <a:rPr lang="en-US" sz="1200" dirty="0">
                <a:ea typeface="Calibri" panose="020F0502020204030204" pitchFamily="34" charset="0"/>
              </a:rPr>
            </a:br>
            <a:r>
              <a:rPr lang="en-US" sz="1200" dirty="0">
                <a:ea typeface="Calibri" panose="020F0502020204030204" pitchFamily="34" charset="0"/>
              </a:rPr>
              <a:t>and team</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Monitor and manage scope and schedule</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Monitor tasks and outcomes</a:t>
            </a:r>
          </a:p>
        </p:txBody>
      </p:sp>
      <p:sp>
        <p:nvSpPr>
          <p:cNvPr id="29" name="Rectangle 28"/>
          <p:cNvSpPr/>
          <p:nvPr/>
        </p:nvSpPr>
        <p:spPr>
          <a:xfrm>
            <a:off x="218296" y="1777829"/>
            <a:ext cx="2425256" cy="1803571"/>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Capture lessons learned</a:t>
            </a:r>
          </a:p>
          <a:p>
            <a:pPr marL="233363" marR="0" lvl="1" indent="-115888">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What did and did not work</a:t>
            </a:r>
          </a:p>
          <a:p>
            <a:pPr marL="233363" marR="0" lvl="1" indent="-115888">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What should be changed</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What should be retained or used in other matters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Determine best way to disseminate learnings </a:t>
            </a:r>
            <a:br>
              <a:rPr lang="en-US" sz="1200" dirty="0">
                <a:ea typeface="Calibri" panose="020F0502020204030204" pitchFamily="34" charset="0"/>
              </a:rPr>
            </a:br>
            <a:r>
              <a:rPr lang="en-US" sz="1200" dirty="0">
                <a:ea typeface="Calibri" panose="020F0502020204030204" pitchFamily="34" charset="0"/>
              </a:rPr>
              <a:t>and to whom</a:t>
            </a:r>
          </a:p>
        </p:txBody>
      </p:sp>
      <p:sp>
        <p:nvSpPr>
          <p:cNvPr id="33" name="Freeform: Shape 32"/>
          <p:cNvSpPr/>
          <p:nvPr/>
        </p:nvSpPr>
        <p:spPr>
          <a:xfrm>
            <a:off x="5078163" y="1668448"/>
            <a:ext cx="3295816" cy="676168"/>
          </a:xfrm>
          <a:custGeom>
            <a:avLst/>
            <a:gdLst>
              <a:gd name="connsiteX0" fmla="*/ 3176337 w 3176337"/>
              <a:gd name="connsiteY0" fmla="*/ 0 h 541421"/>
              <a:gd name="connsiteX1" fmla="*/ 1636295 w 3176337"/>
              <a:gd name="connsiteY1" fmla="*/ 0 h 541421"/>
              <a:gd name="connsiteX2" fmla="*/ 0 w 3176337"/>
              <a:gd name="connsiteY2" fmla="*/ 541421 h 541421"/>
              <a:gd name="connsiteX0" fmla="*/ 3200401 w 3200401"/>
              <a:gd name="connsiteY0" fmla="*/ 0 h 469231"/>
              <a:gd name="connsiteX1" fmla="*/ 1660359 w 3200401"/>
              <a:gd name="connsiteY1" fmla="*/ 0 h 469231"/>
              <a:gd name="connsiteX2" fmla="*/ 0 w 3200401"/>
              <a:gd name="connsiteY2" fmla="*/ 469231 h 469231"/>
              <a:gd name="connsiteX0" fmla="*/ 3308685 w 3308685"/>
              <a:gd name="connsiteY0" fmla="*/ 0 h 457199"/>
              <a:gd name="connsiteX1" fmla="*/ 1768643 w 3308685"/>
              <a:gd name="connsiteY1" fmla="*/ 0 h 457199"/>
              <a:gd name="connsiteX2" fmla="*/ 0 w 3308685"/>
              <a:gd name="connsiteY2" fmla="*/ 457199 h 457199"/>
              <a:gd name="connsiteX0" fmla="*/ 3236495 w 3236495"/>
              <a:gd name="connsiteY0" fmla="*/ 0 h 529388"/>
              <a:gd name="connsiteX1" fmla="*/ 1696453 w 3236495"/>
              <a:gd name="connsiteY1" fmla="*/ 0 h 529388"/>
              <a:gd name="connsiteX2" fmla="*/ 0 w 3236495"/>
              <a:gd name="connsiteY2" fmla="*/ 529388 h 529388"/>
              <a:gd name="connsiteX0" fmla="*/ 3200400 w 3200400"/>
              <a:gd name="connsiteY0" fmla="*/ 0 h 617933"/>
              <a:gd name="connsiteX1" fmla="*/ 1660358 w 3200400"/>
              <a:gd name="connsiteY1" fmla="*/ 0 h 617933"/>
              <a:gd name="connsiteX2" fmla="*/ 0 w 3200400"/>
              <a:gd name="connsiteY2" fmla="*/ 617933 h 617933"/>
              <a:gd name="connsiteX0" fmla="*/ 3200400 w 3200400"/>
              <a:gd name="connsiteY0" fmla="*/ 6502 h 624435"/>
              <a:gd name="connsiteX1" fmla="*/ 1795530 w 3200400"/>
              <a:gd name="connsiteY1" fmla="*/ 0 h 624435"/>
              <a:gd name="connsiteX2" fmla="*/ 0 w 3200400"/>
              <a:gd name="connsiteY2" fmla="*/ 624435 h 624435"/>
              <a:gd name="connsiteX0" fmla="*/ 3264011 w 3264011"/>
              <a:gd name="connsiteY0" fmla="*/ 6502 h 656944"/>
              <a:gd name="connsiteX1" fmla="*/ 1859141 w 3264011"/>
              <a:gd name="connsiteY1" fmla="*/ 0 h 656944"/>
              <a:gd name="connsiteX2" fmla="*/ 0 w 3264011"/>
              <a:gd name="connsiteY2" fmla="*/ 656944 h 656944"/>
              <a:gd name="connsiteX0" fmla="*/ 3295816 w 3295816"/>
              <a:gd name="connsiteY0" fmla="*/ 6502 h 552913"/>
              <a:gd name="connsiteX1" fmla="*/ 1890946 w 3295816"/>
              <a:gd name="connsiteY1" fmla="*/ 0 h 552913"/>
              <a:gd name="connsiteX2" fmla="*/ 0 w 3295816"/>
              <a:gd name="connsiteY2" fmla="*/ 552913 h 552913"/>
            </a:gdLst>
            <a:ahLst/>
            <a:cxnLst>
              <a:cxn ang="0">
                <a:pos x="connsiteX0" y="connsiteY0"/>
              </a:cxn>
              <a:cxn ang="0">
                <a:pos x="connsiteX1" y="connsiteY1"/>
              </a:cxn>
              <a:cxn ang="0">
                <a:pos x="connsiteX2" y="connsiteY2"/>
              </a:cxn>
            </a:cxnLst>
            <a:rect l="l" t="t" r="r" b="b"/>
            <a:pathLst>
              <a:path w="3295816" h="552913">
                <a:moveTo>
                  <a:pt x="3295816" y="6502"/>
                </a:moveTo>
                <a:lnTo>
                  <a:pt x="1890946" y="0"/>
                </a:lnTo>
                <a:cubicBezTo>
                  <a:pt x="1337493" y="205978"/>
                  <a:pt x="553453" y="346935"/>
                  <a:pt x="0" y="552913"/>
                </a:cubicBez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p:cNvSpPr/>
          <p:nvPr/>
        </p:nvSpPr>
        <p:spPr>
          <a:xfrm>
            <a:off x="6472989" y="3066948"/>
            <a:ext cx="2298032" cy="336884"/>
          </a:xfrm>
          <a:custGeom>
            <a:avLst/>
            <a:gdLst>
              <a:gd name="connsiteX0" fmla="*/ 2298032 w 2298032"/>
              <a:gd name="connsiteY0" fmla="*/ 0 h 336884"/>
              <a:gd name="connsiteX1" fmla="*/ 745958 w 2298032"/>
              <a:gd name="connsiteY1" fmla="*/ 0 h 336884"/>
              <a:gd name="connsiteX2" fmla="*/ 0 w 2298032"/>
              <a:gd name="connsiteY2" fmla="*/ 336884 h 336884"/>
            </a:gdLst>
            <a:ahLst/>
            <a:cxnLst>
              <a:cxn ang="0">
                <a:pos x="connsiteX0" y="connsiteY0"/>
              </a:cxn>
              <a:cxn ang="0">
                <a:pos x="connsiteX1" y="connsiteY1"/>
              </a:cxn>
              <a:cxn ang="0">
                <a:pos x="connsiteX2" y="connsiteY2"/>
              </a:cxn>
            </a:cxnLst>
            <a:rect l="l" t="t" r="r" b="b"/>
            <a:pathLst>
              <a:path w="2298032" h="336884">
                <a:moveTo>
                  <a:pt x="2298032" y="0"/>
                </a:moveTo>
                <a:lnTo>
                  <a:pt x="745958" y="0"/>
                </a:lnTo>
                <a:lnTo>
                  <a:pt x="0" y="336884"/>
                </a:ln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p:cNvSpPr/>
          <p:nvPr/>
        </p:nvSpPr>
        <p:spPr>
          <a:xfrm flipH="1">
            <a:off x="304800" y="1701629"/>
            <a:ext cx="2454476" cy="1530067"/>
          </a:xfrm>
          <a:custGeom>
            <a:avLst/>
            <a:gdLst>
              <a:gd name="connsiteX0" fmla="*/ 3176337 w 3176337"/>
              <a:gd name="connsiteY0" fmla="*/ 0 h 541421"/>
              <a:gd name="connsiteX1" fmla="*/ 1636295 w 3176337"/>
              <a:gd name="connsiteY1" fmla="*/ 0 h 541421"/>
              <a:gd name="connsiteX2" fmla="*/ 0 w 3176337"/>
              <a:gd name="connsiteY2" fmla="*/ 541421 h 541421"/>
              <a:gd name="connsiteX0" fmla="*/ 3200401 w 3200401"/>
              <a:gd name="connsiteY0" fmla="*/ 0 h 469231"/>
              <a:gd name="connsiteX1" fmla="*/ 1660359 w 3200401"/>
              <a:gd name="connsiteY1" fmla="*/ 0 h 469231"/>
              <a:gd name="connsiteX2" fmla="*/ 0 w 3200401"/>
              <a:gd name="connsiteY2" fmla="*/ 469231 h 469231"/>
              <a:gd name="connsiteX0" fmla="*/ 3308685 w 3308685"/>
              <a:gd name="connsiteY0" fmla="*/ 0 h 457199"/>
              <a:gd name="connsiteX1" fmla="*/ 1768643 w 3308685"/>
              <a:gd name="connsiteY1" fmla="*/ 0 h 457199"/>
              <a:gd name="connsiteX2" fmla="*/ 0 w 3308685"/>
              <a:gd name="connsiteY2" fmla="*/ 457199 h 457199"/>
              <a:gd name="connsiteX0" fmla="*/ 2502230 w 2502230"/>
              <a:gd name="connsiteY0" fmla="*/ 0 h 1469871"/>
              <a:gd name="connsiteX1" fmla="*/ 962188 w 2502230"/>
              <a:gd name="connsiteY1" fmla="*/ 0 h 1469871"/>
              <a:gd name="connsiteX2" fmla="*/ 0 w 2502230"/>
              <a:gd name="connsiteY2" fmla="*/ 1469871 h 1469871"/>
              <a:gd name="connsiteX0" fmla="*/ 2502230 w 2502230"/>
              <a:gd name="connsiteY0" fmla="*/ 0 h 1469871"/>
              <a:gd name="connsiteX1" fmla="*/ 757566 w 2502230"/>
              <a:gd name="connsiteY1" fmla="*/ 0 h 1469871"/>
              <a:gd name="connsiteX2" fmla="*/ 0 w 2502230"/>
              <a:gd name="connsiteY2" fmla="*/ 1469871 h 1469871"/>
              <a:gd name="connsiteX0" fmla="*/ 2682779 w 2682779"/>
              <a:gd name="connsiteY0" fmla="*/ 0 h 1405778"/>
              <a:gd name="connsiteX1" fmla="*/ 938115 w 2682779"/>
              <a:gd name="connsiteY1" fmla="*/ 0 h 1405778"/>
              <a:gd name="connsiteX2" fmla="*/ 0 w 2682779"/>
              <a:gd name="connsiteY2" fmla="*/ 1405778 h 1405778"/>
              <a:gd name="connsiteX0" fmla="*/ 2610559 w 2610559"/>
              <a:gd name="connsiteY0" fmla="*/ 0 h 1392959"/>
              <a:gd name="connsiteX1" fmla="*/ 865895 w 2610559"/>
              <a:gd name="connsiteY1" fmla="*/ 0 h 1392959"/>
              <a:gd name="connsiteX2" fmla="*/ 0 w 2610559"/>
              <a:gd name="connsiteY2" fmla="*/ 1392959 h 13929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Lst>
            <a:ahLst/>
            <a:cxnLst>
              <a:cxn ang="0">
                <a:pos x="connsiteX0" y="connsiteY0"/>
              </a:cxn>
              <a:cxn ang="0">
                <a:pos x="connsiteX1" y="connsiteY1"/>
              </a:cxn>
              <a:cxn ang="0">
                <a:pos x="connsiteX2" y="connsiteY2"/>
              </a:cxn>
            </a:cxnLst>
            <a:rect l="l" t="t" r="r" b="b"/>
            <a:pathLst>
              <a:path w="2201109" h="1630159">
                <a:moveTo>
                  <a:pt x="2201109" y="0"/>
                </a:moveTo>
                <a:lnTo>
                  <a:pt x="456445" y="0"/>
                </a:lnTo>
                <a:cubicBezTo>
                  <a:pt x="324149" y="472793"/>
                  <a:pt x="132297" y="1123481"/>
                  <a:pt x="0" y="1630159"/>
                </a:cubicBez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p:cNvSpPr/>
          <p:nvPr/>
        </p:nvSpPr>
        <p:spPr>
          <a:xfrm flipH="1">
            <a:off x="304800" y="4029216"/>
            <a:ext cx="3854681" cy="922421"/>
          </a:xfrm>
          <a:custGeom>
            <a:avLst/>
            <a:gdLst>
              <a:gd name="connsiteX0" fmla="*/ 3176337 w 3176337"/>
              <a:gd name="connsiteY0" fmla="*/ 0 h 541421"/>
              <a:gd name="connsiteX1" fmla="*/ 1636295 w 3176337"/>
              <a:gd name="connsiteY1" fmla="*/ 0 h 541421"/>
              <a:gd name="connsiteX2" fmla="*/ 0 w 3176337"/>
              <a:gd name="connsiteY2" fmla="*/ 541421 h 541421"/>
              <a:gd name="connsiteX0" fmla="*/ 3200401 w 3200401"/>
              <a:gd name="connsiteY0" fmla="*/ 0 h 469231"/>
              <a:gd name="connsiteX1" fmla="*/ 1660359 w 3200401"/>
              <a:gd name="connsiteY1" fmla="*/ 0 h 469231"/>
              <a:gd name="connsiteX2" fmla="*/ 0 w 3200401"/>
              <a:gd name="connsiteY2" fmla="*/ 469231 h 469231"/>
              <a:gd name="connsiteX0" fmla="*/ 3308685 w 3308685"/>
              <a:gd name="connsiteY0" fmla="*/ 0 h 457199"/>
              <a:gd name="connsiteX1" fmla="*/ 1768643 w 3308685"/>
              <a:gd name="connsiteY1" fmla="*/ 0 h 457199"/>
              <a:gd name="connsiteX2" fmla="*/ 0 w 3308685"/>
              <a:gd name="connsiteY2" fmla="*/ 457199 h 457199"/>
              <a:gd name="connsiteX0" fmla="*/ 2502230 w 2502230"/>
              <a:gd name="connsiteY0" fmla="*/ 0 h 1469871"/>
              <a:gd name="connsiteX1" fmla="*/ 962188 w 2502230"/>
              <a:gd name="connsiteY1" fmla="*/ 0 h 1469871"/>
              <a:gd name="connsiteX2" fmla="*/ 0 w 2502230"/>
              <a:gd name="connsiteY2" fmla="*/ 1469871 h 1469871"/>
              <a:gd name="connsiteX0" fmla="*/ 2502230 w 2502230"/>
              <a:gd name="connsiteY0" fmla="*/ 0 h 1469871"/>
              <a:gd name="connsiteX1" fmla="*/ 757566 w 2502230"/>
              <a:gd name="connsiteY1" fmla="*/ 0 h 1469871"/>
              <a:gd name="connsiteX2" fmla="*/ 0 w 2502230"/>
              <a:gd name="connsiteY2" fmla="*/ 1469871 h 1469871"/>
              <a:gd name="connsiteX0" fmla="*/ 3645710 w 3645710"/>
              <a:gd name="connsiteY0" fmla="*/ 0 h 1123767"/>
              <a:gd name="connsiteX1" fmla="*/ 1901046 w 3645710"/>
              <a:gd name="connsiteY1" fmla="*/ 0 h 1123767"/>
              <a:gd name="connsiteX2" fmla="*/ 0 w 3645710"/>
              <a:gd name="connsiteY2" fmla="*/ 1123767 h 1123767"/>
              <a:gd name="connsiteX0" fmla="*/ 3645710 w 3645710"/>
              <a:gd name="connsiteY0" fmla="*/ 0 h 1123767"/>
              <a:gd name="connsiteX1" fmla="*/ 2021412 w 3645710"/>
              <a:gd name="connsiteY1" fmla="*/ 0 h 1123767"/>
              <a:gd name="connsiteX2" fmla="*/ 0 w 3645710"/>
              <a:gd name="connsiteY2" fmla="*/ 1123767 h 1123767"/>
              <a:gd name="connsiteX0" fmla="*/ 3645710 w 3645710"/>
              <a:gd name="connsiteY0" fmla="*/ 0 h 1175042"/>
              <a:gd name="connsiteX1" fmla="*/ 2021412 w 3645710"/>
              <a:gd name="connsiteY1" fmla="*/ 0 h 1175042"/>
              <a:gd name="connsiteX2" fmla="*/ 0 w 3645710"/>
              <a:gd name="connsiteY2" fmla="*/ 1175042 h 1175042"/>
              <a:gd name="connsiteX0" fmla="*/ 3634055 w 3634055"/>
              <a:gd name="connsiteY0" fmla="*/ 0 h 982762"/>
              <a:gd name="connsiteX1" fmla="*/ 2009757 w 3634055"/>
              <a:gd name="connsiteY1" fmla="*/ 0 h 982762"/>
              <a:gd name="connsiteX2" fmla="*/ 0 w 3634055"/>
              <a:gd name="connsiteY2" fmla="*/ 982762 h 982762"/>
            </a:gdLst>
            <a:ahLst/>
            <a:cxnLst>
              <a:cxn ang="0">
                <a:pos x="connsiteX0" y="connsiteY0"/>
              </a:cxn>
              <a:cxn ang="0">
                <a:pos x="connsiteX1" y="connsiteY1"/>
              </a:cxn>
              <a:cxn ang="0">
                <a:pos x="connsiteX2" y="connsiteY2"/>
              </a:cxn>
            </a:cxnLst>
            <a:rect l="l" t="t" r="r" b="b"/>
            <a:pathLst>
              <a:path w="3634055" h="982762">
                <a:moveTo>
                  <a:pt x="3634055" y="0"/>
                </a:moveTo>
                <a:lnTo>
                  <a:pt x="2009757" y="0"/>
                </a:lnTo>
                <a:lnTo>
                  <a:pt x="0" y="982762"/>
                </a:ln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a:spLocks noChangeAspect="1"/>
          </p:cNvSpPr>
          <p:nvPr/>
        </p:nvSpPr>
        <p:spPr>
          <a:xfrm>
            <a:off x="2263681" y="1280295"/>
            <a:ext cx="4831711" cy="4725362"/>
          </a:xfrm>
          <a:prstGeom prst="rect">
            <a:avLst/>
          </a:prstGeom>
          <a:noFill/>
        </p:spPr>
        <p:txBody>
          <a:bodyPr spcFirstLastPara="1" wrap="non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spc="800" dirty="0">
                <a:solidFill>
                  <a:schemeClr val="accent1"/>
                </a:solidFill>
              </a:rPr>
              <a:t>COMMUNICATION</a:t>
            </a:r>
          </a:p>
        </p:txBody>
      </p:sp>
      <p:sp>
        <p:nvSpPr>
          <p:cNvPr id="16" name="TextBox 18"/>
          <p:cNvSpPr txBox="1">
            <a:spLocks noChangeAspect="1"/>
          </p:cNvSpPr>
          <p:nvPr/>
        </p:nvSpPr>
        <p:spPr>
          <a:xfrm>
            <a:off x="2286000" y="1143000"/>
            <a:ext cx="4831711" cy="4725362"/>
          </a:xfrm>
          <a:prstGeom prst="rect">
            <a:avLst/>
          </a:prstGeom>
          <a:noFill/>
        </p:spPr>
        <p:txBody>
          <a:bodyPr spcFirstLastPara="1" wrap="non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spc="800" dirty="0">
                <a:solidFill>
                  <a:schemeClr val="accent1"/>
                </a:solidFill>
              </a:rPr>
              <a:t>COMMUNICATION</a:t>
            </a:r>
          </a:p>
        </p:txBody>
      </p:sp>
      <p:sp>
        <p:nvSpPr>
          <p:cNvPr id="9" name="Freeform: Shape 8"/>
          <p:cNvSpPr>
            <a:spLocks noChangeAspect="1"/>
          </p:cNvSpPr>
          <p:nvPr/>
        </p:nvSpPr>
        <p:spPr>
          <a:xfrm>
            <a:off x="3819074" y="2731311"/>
            <a:ext cx="1633497" cy="1633497"/>
          </a:xfrm>
          <a:custGeom>
            <a:avLst/>
            <a:gdLst>
              <a:gd name="connsiteX0" fmla="*/ 0 w 2060125"/>
              <a:gd name="connsiteY0" fmla="*/ 1030063 h 2060125"/>
              <a:gd name="connsiteX1" fmla="*/ 1030063 w 2060125"/>
              <a:gd name="connsiteY1" fmla="*/ 0 h 2060125"/>
              <a:gd name="connsiteX2" fmla="*/ 2060126 w 2060125"/>
              <a:gd name="connsiteY2" fmla="*/ 1030063 h 2060125"/>
              <a:gd name="connsiteX3" fmla="*/ 1030063 w 2060125"/>
              <a:gd name="connsiteY3" fmla="*/ 2060126 h 2060125"/>
              <a:gd name="connsiteX4" fmla="*/ 0 w 2060125"/>
              <a:gd name="connsiteY4" fmla="*/ 1030063 h 206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125" h="2060125">
                <a:moveTo>
                  <a:pt x="0" y="1030063"/>
                </a:moveTo>
                <a:cubicBezTo>
                  <a:pt x="0" y="461175"/>
                  <a:pt x="461175" y="0"/>
                  <a:pt x="1030063" y="0"/>
                </a:cubicBezTo>
                <a:cubicBezTo>
                  <a:pt x="1598951" y="0"/>
                  <a:pt x="2060126" y="461175"/>
                  <a:pt x="2060126" y="1030063"/>
                </a:cubicBezTo>
                <a:cubicBezTo>
                  <a:pt x="2060126" y="1598951"/>
                  <a:pt x="1598951" y="2060126"/>
                  <a:pt x="1030063" y="2060126"/>
                </a:cubicBezTo>
                <a:cubicBezTo>
                  <a:pt x="461175" y="2060126"/>
                  <a:pt x="0" y="1598951"/>
                  <a:pt x="0" y="1030063"/>
                </a:cubicBezTo>
                <a:close/>
              </a:path>
            </a:pathLst>
          </a:cu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192316" tIns="192316" rIns="192316" bIns="192316" numCol="1" spcCol="1270" anchor="ctr" anchorCtr="0">
            <a:noAutofit/>
          </a:bodyPr>
          <a:lstStyle/>
          <a:p>
            <a:pPr algn="ctr" defTabSz="622300">
              <a:lnSpc>
                <a:spcPct val="90000"/>
              </a:lnSpc>
              <a:spcBef>
                <a:spcPct val="0"/>
              </a:spcBef>
              <a:spcAft>
                <a:spcPct val="35000"/>
              </a:spcAft>
            </a:pPr>
            <a:r>
              <a:rPr lang="en-US" sz="1600" b="1" dirty="0"/>
              <a:t>Quality </a:t>
            </a:r>
            <a:br>
              <a:rPr lang="en-US" sz="1600" b="1" dirty="0"/>
            </a:br>
            <a:r>
              <a:rPr lang="en-US" sz="1600" b="1" dirty="0"/>
              <a:t>legal work</a:t>
            </a:r>
          </a:p>
          <a:p>
            <a:pPr algn="ctr" defTabSz="622300">
              <a:lnSpc>
                <a:spcPct val="90000"/>
              </a:lnSpc>
              <a:spcBef>
                <a:spcPct val="0"/>
              </a:spcBef>
              <a:spcAft>
                <a:spcPct val="35000"/>
              </a:spcAft>
            </a:pPr>
            <a:r>
              <a:rPr lang="en-US" sz="1600" b="1" dirty="0"/>
              <a:t>Business </a:t>
            </a:r>
            <a:br>
              <a:rPr lang="en-US" sz="1600" b="1" dirty="0"/>
            </a:br>
            <a:r>
              <a:rPr lang="en-US" sz="1600" b="1" dirty="0"/>
              <a:t>results</a:t>
            </a:r>
          </a:p>
        </p:txBody>
      </p:sp>
      <p:sp>
        <p:nvSpPr>
          <p:cNvPr id="10" name="Freeform: Shape 9"/>
          <p:cNvSpPr>
            <a:spLocks noChangeAspect="1"/>
          </p:cNvSpPr>
          <p:nvPr/>
        </p:nvSpPr>
        <p:spPr>
          <a:xfrm>
            <a:off x="4024566" y="1426167"/>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622300">
              <a:lnSpc>
                <a:spcPct val="95000"/>
              </a:lnSpc>
              <a:spcBef>
                <a:spcPct val="0"/>
              </a:spcBef>
            </a:pPr>
            <a:r>
              <a:rPr lang="en-US" sz="1600" dirty="0"/>
              <a:t>1.</a:t>
            </a:r>
          </a:p>
          <a:p>
            <a:pPr lvl="0" algn="ctr" defTabSz="622300">
              <a:lnSpc>
                <a:spcPct val="95000"/>
              </a:lnSpc>
              <a:spcBef>
                <a:spcPct val="0"/>
              </a:spcBef>
            </a:pPr>
            <a:r>
              <a:rPr lang="en-US" sz="1600" kern="1200" dirty="0"/>
              <a:t>Intake</a:t>
            </a:r>
          </a:p>
        </p:txBody>
      </p:sp>
      <p:sp>
        <p:nvSpPr>
          <p:cNvPr id="20" name="Freeform: Shape 19"/>
          <p:cNvSpPr>
            <a:spLocks noChangeAspect="1"/>
          </p:cNvSpPr>
          <p:nvPr/>
        </p:nvSpPr>
        <p:spPr>
          <a:xfrm>
            <a:off x="5616785" y="2976118"/>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sz="1600" dirty="0"/>
              <a:t>2.</a:t>
            </a:r>
          </a:p>
          <a:p>
            <a:pPr algn="ctr" defTabSz="622300">
              <a:lnSpc>
                <a:spcPct val="95000"/>
              </a:lnSpc>
              <a:spcBef>
                <a:spcPct val="0"/>
              </a:spcBef>
            </a:pPr>
            <a:r>
              <a:rPr lang="en-US" sz="1600" dirty="0"/>
              <a:t>Planning</a:t>
            </a:r>
          </a:p>
        </p:txBody>
      </p:sp>
      <p:sp>
        <p:nvSpPr>
          <p:cNvPr id="21" name="Freeform: Shape 20"/>
          <p:cNvSpPr>
            <a:spLocks noChangeAspect="1"/>
          </p:cNvSpPr>
          <p:nvPr/>
        </p:nvSpPr>
        <p:spPr>
          <a:xfrm>
            <a:off x="2432348" y="2976118"/>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sz="1600" dirty="0"/>
              <a:t>4.</a:t>
            </a:r>
          </a:p>
          <a:p>
            <a:pPr algn="ctr" defTabSz="622300">
              <a:lnSpc>
                <a:spcPct val="95000"/>
              </a:lnSpc>
              <a:spcBef>
                <a:spcPct val="0"/>
              </a:spcBef>
            </a:pPr>
            <a:r>
              <a:rPr lang="en-US" sz="1600" dirty="0"/>
              <a:t>Review </a:t>
            </a:r>
          </a:p>
        </p:txBody>
      </p:sp>
      <p:sp>
        <p:nvSpPr>
          <p:cNvPr id="22" name="Freeform: Shape 21"/>
          <p:cNvSpPr>
            <a:spLocks noChangeAspect="1"/>
          </p:cNvSpPr>
          <p:nvPr/>
        </p:nvSpPr>
        <p:spPr>
          <a:xfrm>
            <a:off x="4024566" y="4420259"/>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sz="1600" dirty="0"/>
              <a:t>3.</a:t>
            </a:r>
          </a:p>
          <a:p>
            <a:pPr algn="ctr" defTabSz="622300">
              <a:lnSpc>
                <a:spcPct val="95000"/>
              </a:lnSpc>
              <a:spcBef>
                <a:spcPct val="0"/>
              </a:spcBef>
            </a:pPr>
            <a:r>
              <a:rPr lang="en-US" sz="1600" dirty="0"/>
              <a:t>Execution</a:t>
            </a:r>
          </a:p>
        </p:txBody>
      </p:sp>
    </p:spTree>
    <p:extLst>
      <p:ext uri="{BB962C8B-B14F-4D97-AF65-F5344CB8AC3E}">
        <p14:creationId xmlns:p14="http://schemas.microsoft.com/office/powerpoint/2010/main" xmlns="" val="19770115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xmlns="" val="1012790596"/>
              </p:ext>
            </p:extLst>
          </p:nvPr>
        </p:nvGraphicFramePr>
        <p:xfrm>
          <a:off x="609600" y="1219200"/>
          <a:ext cx="7924800"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0"/>
          <p:cNvSpPr/>
          <p:nvPr/>
        </p:nvSpPr>
        <p:spPr>
          <a:xfrm>
            <a:off x="305462" y="1066800"/>
            <a:ext cx="8549640" cy="914400"/>
          </a:xfrm>
          <a:prstGeom prst="leftRightArrow">
            <a:avLst>
              <a:gd name="adj1" fmla="val 67391"/>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Legal Services Ecosystem</a:t>
            </a:r>
          </a:p>
        </p:txBody>
      </p:sp>
      <p:sp>
        <p:nvSpPr>
          <p:cNvPr id="2" name="Title 1"/>
          <p:cNvSpPr>
            <a:spLocks noGrp="1"/>
          </p:cNvSpPr>
          <p:nvPr>
            <p:ph type="title"/>
          </p:nvPr>
        </p:nvSpPr>
        <p:spPr/>
        <p:txBody>
          <a:bodyPr/>
          <a:lstStyle/>
          <a:p>
            <a:r>
              <a:rPr lang="en-US" dirty="0"/>
              <a:t>Where does LPM fit in providing legal services?</a:t>
            </a:r>
          </a:p>
        </p:txBody>
      </p:sp>
      <p:graphicFrame>
        <p:nvGraphicFramePr>
          <p:cNvPr id="16" name="Table 15"/>
          <p:cNvGraphicFramePr>
            <a:graphicFrameLocks noGrp="1"/>
          </p:cNvGraphicFramePr>
          <p:nvPr>
            <p:extLst>
              <p:ext uri="{D42A27DB-BD31-4B8C-83A1-F6EECF244321}">
                <p14:modId xmlns:p14="http://schemas.microsoft.com/office/powerpoint/2010/main" xmlns="" val="3135158270"/>
              </p:ext>
            </p:extLst>
          </p:nvPr>
        </p:nvGraphicFramePr>
        <p:xfrm>
          <a:off x="838201" y="4191000"/>
          <a:ext cx="8153401" cy="1474470"/>
        </p:xfrm>
        <a:graphic>
          <a:graphicData uri="http://schemas.openxmlformats.org/drawingml/2006/table">
            <a:tbl>
              <a:tblPr firstRow="1" bandRow="1">
                <a:tableStyleId>{2D5ABB26-0587-4C30-8999-92F81FD0307C}</a:tableStyleId>
              </a:tblPr>
              <a:tblGrid>
                <a:gridCol w="2362201">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895600">
                  <a:extLst>
                    <a:ext uri="{9D8B030D-6E8A-4147-A177-3AD203B41FA5}">
                      <a16:colId xmlns="" xmlns:a16="http://schemas.microsoft.com/office/drawing/2014/main" val="20002"/>
                    </a:ext>
                  </a:extLst>
                </a:gridCol>
              </a:tblGrid>
              <a:tr h="370840">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P&amp;L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Operational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Efficiency</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Shareholder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Value Enhancement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Management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Status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Legal Spend Optimization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Knowledge Management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&amp; Client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Financial Management</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 Knowledge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Management</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15959927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reeze_Template_Grey">
  <a:themeElements>
    <a:clrScheme name="AL CLOC">
      <a:dk1>
        <a:sysClr val="windowText" lastClr="000000"/>
      </a:dk1>
      <a:lt1>
        <a:sysClr val="window" lastClr="FFFFFF"/>
      </a:lt1>
      <a:dk2>
        <a:srgbClr val="323232"/>
      </a:dk2>
      <a:lt2>
        <a:srgbClr val="E3DED1"/>
      </a:lt2>
      <a:accent1>
        <a:srgbClr val="00659E"/>
      </a:accent1>
      <a:accent2>
        <a:srgbClr val="9F2936"/>
      </a:accent2>
      <a:accent3>
        <a:srgbClr val="469DBB"/>
      </a:accent3>
      <a:accent4>
        <a:srgbClr val="4E8542"/>
      </a:accent4>
      <a:accent5>
        <a:srgbClr val="653090"/>
      </a:accent5>
      <a:accent6>
        <a:srgbClr val="E59E35"/>
      </a:accent6>
      <a:hlink>
        <a:srgbClr val="00659E"/>
      </a:hlink>
      <a:folHlink>
        <a:srgbClr val="00659E"/>
      </a:folHlink>
    </a:clrScheme>
    <a:fontScheme name="Breeze_Template_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eeze_Template_Gr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eze_Template_Gr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eze_Template_Gr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eze_Template_Gr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eze_Template_Gr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eze_Template_Gr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eze_Template_Gr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eze_Template_Gr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eze_Template_Gr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eze_Template_Gr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eze_Template_Gr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eze_Template_Gr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eeze_Template_Grey 13">
        <a:dk1>
          <a:srgbClr val="000000"/>
        </a:dk1>
        <a:lt1>
          <a:srgbClr val="B9BBA9"/>
        </a:lt1>
        <a:dk2>
          <a:srgbClr val="000000"/>
        </a:dk2>
        <a:lt2>
          <a:srgbClr val="808080"/>
        </a:lt2>
        <a:accent1>
          <a:srgbClr val="BBE0E3"/>
        </a:accent1>
        <a:accent2>
          <a:srgbClr val="333399"/>
        </a:accent2>
        <a:accent3>
          <a:srgbClr val="D9DAD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eze_Template_Grey 14">
        <a:dk1>
          <a:srgbClr val="000000"/>
        </a:dk1>
        <a:lt1>
          <a:srgbClr val="B9BBA9"/>
        </a:lt1>
        <a:dk2>
          <a:srgbClr val="000000"/>
        </a:dk2>
        <a:lt2>
          <a:srgbClr val="808080"/>
        </a:lt2>
        <a:accent1>
          <a:srgbClr val="898D8C"/>
        </a:accent1>
        <a:accent2>
          <a:srgbClr val="769485"/>
        </a:accent2>
        <a:accent3>
          <a:srgbClr val="D9DAD1"/>
        </a:accent3>
        <a:accent4>
          <a:srgbClr val="000000"/>
        </a:accent4>
        <a:accent5>
          <a:srgbClr val="C4C5C5"/>
        </a:accent5>
        <a:accent6>
          <a:srgbClr val="6A8678"/>
        </a:accent6>
        <a:hlink>
          <a:srgbClr val="688275"/>
        </a:hlink>
        <a:folHlink>
          <a:srgbClr val="53685E"/>
        </a:folHlink>
      </a:clrScheme>
      <a:clrMap bg1="lt1" tx1="dk1" bg2="lt2" tx2="dk2" accent1="accent1" accent2="accent2" accent3="accent3" accent4="accent4" accent5="accent5" accent6="accent6" hlink="hlink" folHlink="folHlink"/>
    </a:extraClrScheme>
    <a:extraClrScheme>
      <a:clrScheme name="Breeze_Template_Grey 15">
        <a:dk1>
          <a:srgbClr val="000000"/>
        </a:dk1>
        <a:lt1>
          <a:srgbClr val="B9BBA9"/>
        </a:lt1>
        <a:dk2>
          <a:srgbClr val="000000"/>
        </a:dk2>
        <a:lt2>
          <a:srgbClr val="808080"/>
        </a:lt2>
        <a:accent1>
          <a:srgbClr val="FFFFFF"/>
        </a:accent1>
        <a:accent2>
          <a:srgbClr val="769485"/>
        </a:accent2>
        <a:accent3>
          <a:srgbClr val="D9DAD1"/>
        </a:accent3>
        <a:accent4>
          <a:srgbClr val="000000"/>
        </a:accent4>
        <a:accent5>
          <a:srgbClr val="FFFFFF"/>
        </a:accent5>
        <a:accent6>
          <a:srgbClr val="6A8678"/>
        </a:accent6>
        <a:hlink>
          <a:srgbClr val="688275"/>
        </a:hlink>
        <a:folHlink>
          <a:srgbClr val="5368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L CLOC">
      <a:dk1>
        <a:sysClr val="windowText" lastClr="000000"/>
      </a:dk1>
      <a:lt1>
        <a:sysClr val="window" lastClr="FFFFFF"/>
      </a:lt1>
      <a:dk2>
        <a:srgbClr val="323232"/>
      </a:dk2>
      <a:lt2>
        <a:srgbClr val="E3DED1"/>
      </a:lt2>
      <a:accent1>
        <a:srgbClr val="00659E"/>
      </a:accent1>
      <a:accent2>
        <a:srgbClr val="9F2936"/>
      </a:accent2>
      <a:accent3>
        <a:srgbClr val="469DBB"/>
      </a:accent3>
      <a:accent4>
        <a:srgbClr val="4E8542"/>
      </a:accent4>
      <a:accent5>
        <a:srgbClr val="653090"/>
      </a:accent5>
      <a:accent6>
        <a:srgbClr val="E59E35"/>
      </a:accent6>
      <a:hlink>
        <a:srgbClr val="00659E"/>
      </a:hlink>
      <a:folHlink>
        <a:srgbClr val="0065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 template-v1</Template>
  <TotalTime>18303</TotalTime>
  <Words>1089</Words>
  <Application>Microsoft Office PowerPoint</Application>
  <PresentationFormat>On-screen Show (4:3)</PresentationFormat>
  <Paragraphs>249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Breeze_Template_Grey</vt:lpstr>
      <vt:lpstr>Legal Project Management</vt:lpstr>
      <vt:lpstr>The challenge of the Legal Department</vt:lpstr>
      <vt:lpstr>Lawyers need to speak the language of their client</vt:lpstr>
      <vt:lpstr>How is the challenge addressed at the matter level?</vt:lpstr>
      <vt:lpstr>What is driving the need for Legal Project Management?</vt:lpstr>
      <vt:lpstr>What is driving the need for Legal Project Management?</vt:lpstr>
      <vt:lpstr>LPM applies the business discipline of project management to handling legal work across 4 stages</vt:lpstr>
      <vt:lpstr>Each stage of LPM involves the client, the internal team, and when appropriate, external teams</vt:lpstr>
      <vt:lpstr>Where does LPM fit in providing legal services?</vt:lpstr>
      <vt:lpstr>Where does LPM fit in providing legal services?</vt:lpstr>
      <vt:lpstr> LPM myths and realities</vt:lpstr>
      <vt:lpstr>Myth: A PM spends lots of time documenting and updating project plans</vt:lpstr>
      <vt:lpstr>LPM helps address the challenges of the Legal Department  </vt:lpstr>
      <vt:lpstr>Success Factors for the Sponsor of an LPM Effort</vt:lpstr>
      <vt:lpstr>Action Plan: Getting Started with a Three-Step Plan</vt:lpstr>
      <vt:lpstr>Thank You to Our Contributors</vt:lpstr>
    </vt:vector>
  </TitlesOfParts>
  <Company>Bridgeway Software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6</dc:title>
  <dc:creator>Jason Emanis</dc:creator>
  <cp:lastModifiedBy>murakami</cp:lastModifiedBy>
  <cp:revision>304</cp:revision>
  <cp:lastPrinted>2017-02-23T21:39:36Z</cp:lastPrinted>
  <dcterms:created xsi:type="dcterms:W3CDTF">2013-10-25T18:16:56Z</dcterms:created>
  <dcterms:modified xsi:type="dcterms:W3CDTF">2017-07-04T03:14:13Z</dcterms:modified>
</cp:coreProperties>
</file>